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76" r:id="rId3"/>
    <p:sldId id="296" r:id="rId4"/>
    <p:sldId id="295" r:id="rId5"/>
    <p:sldId id="291" r:id="rId6"/>
    <p:sldId id="292" r:id="rId7"/>
    <p:sldId id="285" r:id="rId8"/>
    <p:sldId id="280" r:id="rId9"/>
    <p:sldId id="281" r:id="rId10"/>
    <p:sldId id="293" r:id="rId11"/>
    <p:sldId id="294" r:id="rId12"/>
    <p:sldId id="257" r:id="rId13"/>
    <p:sldId id="258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68" r:id="rId22"/>
    <p:sldId id="267" r:id="rId23"/>
    <p:sldId id="269" r:id="rId24"/>
    <p:sldId id="273" r:id="rId25"/>
    <p:sldId id="272" r:id="rId26"/>
    <p:sldId id="271" r:id="rId27"/>
    <p:sldId id="270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esktop\&#1085;&#1086;&#1074;&#1099;&#1077;%20&#1084;&#1077;&#1090;&#1086;&#1076;&#1099;%20&#1089;&#1090;&#1088;&#1072;&#1090;&#1080;&#1092;&#1080;&#1082;&#1072;&#1094;&#1080;&#1080;\&#1101;&#1084;&#1087;&#1080;&#1088;&#1080;&#1082;&#1072;\&#1072;&#1085;&#1082;&#1077;&#1090;&#1099;%202023%20&#1091;&#1095;&#1072;&#1097;&#1080;&#1077;&#1089;&#1103;\&#1086;&#1073;&#1088;&#1072;&#1079;&#1086;&#1074;&#1072;&#1090;&#1077;&#1083;&#1100;&#1085;&#1099;&#1077;%20&#1089;&#1090;&#1088;&#1072;&#1090;&#1077;&#1075;&#1080;&#1080;\Obrazovatelnye_strategii_tablitsy_sopryazhennosti%20(1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4;&#1086;&#1084;-9\Documents\&#1080;&#1090;&#1086;&#1075;&#1086;&#1074;&#1072;&#1103;%20&#1086;&#1073;&#1088;&#1072;&#1079;&#1086;&#1074;&#1072;&#1090;&#1077;&#1083;&#1100;&#1085;&#1099;&#1077;%20&#1089;&#1090;&#1088;&#1072;&#1090;&#1077;&#1075;&#1080;&#1080;%20(1)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cuments\&#1087;&#1086;%20&#1094;&#1077;&#1085;&#1085;&#1086;&#1089;&#1090;&#1103;&#1084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4;&#1086;&#1084;-9\Documents\&#1087;&#1086;%20&#1094;&#1077;&#1085;&#1085;&#1086;&#1089;&#1090;&#1103;&#108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esktop\&#1085;&#1086;&#1074;&#1099;&#1077;%20&#1084;&#1077;&#1090;&#1086;&#1076;&#1099;%20&#1089;&#1090;&#1088;&#1072;&#1090;&#1080;&#1092;&#1080;&#1082;&#1072;&#1094;&#1080;&#1080;\&#1101;&#1084;&#1087;&#1080;&#1088;&#1080;&#1082;&#1072;\&#1086;&#1090;&#1087;&#1088;&#1072;&#1074;&#1083;&#1077;&#1085;&#1085;&#1099;&#1077;%20&#1089;&#1090;&#1072;&#1090;&#1100;&#1080;&#1077;\&#1053;&#1050;&#1054;\&#1080;&#1089;&#1087;&#1080;%20&#1092;&#1072;&#1082;&#1090;&#1086;&#1088;&#1085;&#1099;&#108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esktop\&#1085;&#1086;&#1074;&#1099;&#1077;%20&#1084;&#1077;&#1090;&#1086;&#1076;&#1099;%20&#1089;&#1090;&#1088;&#1072;&#1090;&#1080;&#1092;&#1080;&#1082;&#1072;&#1094;&#1080;&#1080;\&#1101;&#1084;&#1087;&#1080;&#1088;&#1080;&#1082;&#1072;\&#1080;&#1089;&#1087;&#1080;%20&#1092;&#1072;&#1082;&#1090;&#1086;&#1088;&#1085;&#1099;&#108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esktop\&#1085;&#1086;&#1074;&#1099;&#1077;%20&#1084;&#1077;&#1090;&#1086;&#1076;&#1099;%20&#1089;&#1090;&#1088;&#1072;&#1090;&#1080;&#1092;&#1080;&#1082;&#1072;&#1094;&#1080;&#1080;\&#1101;&#1084;&#1087;&#1080;&#1088;&#1080;&#1082;&#1072;\&#1080;&#1089;&#1087;&#1080;%20&#1092;&#1072;&#1082;&#1090;&#1086;&#1088;&#1085;&#1099;&#1081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cuments\&#1046;&#1077;&#1085;&#1077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en\Downloads\Diagrammy_dlya_Sash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wnloads\&#1080;&#1090;&#1086;&#1075;&#1086;&#1074;&#1072;&#1103;%20&#1086;&#1073;&#1088;&#1072;&#1079;&#1086;&#1074;&#1072;&#1090;&#1077;&#1083;&#1100;&#1085;&#1099;&#1077;%20&#1089;&#1090;&#1088;&#1072;&#1090;&#1077;&#1075;&#1080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en\Downloads\Diagrammy_dlya_Sashi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een\OneDrive\&#1056;&#1072;&#1073;&#1086;&#1095;&#1080;&#1081;%20&#1089;&#1090;&#1086;&#1083;\&#1063;&#1043;&#1059;\&#1044;&#1080;&#1087;&#1083;&#1086;&#1084;%202\&#1055;&#1088;&#1072;&#1082;&#1090;&#1080;&#1095;&#1077;&#1089;&#1082;&#1072;&#1103;%20&#1095;&#1072;&#1089;&#1090;&#1100;%20&#1076;&#1080;&#1087;&#1083;&#1086;&#1084;&#1072;\&#1058;&#1072;&#1073;&#1083;&#1080;&#1094;&#1099;.xlsx" TargetMode="External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cuments\&#1044;&#1080;&#1072;&#1075;&#1088;&#1072;&#1084;&#1084;&#1099;%20&#1076;&#1083;&#1103;%20&#1057;&#1072;&#1096;&#1080;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reen\Downloads\Diagrammy_dlya_Sashi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en\Downloads\Diagrammy_dlya_Sash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cuments\&#1044;&#1080;&#1072;&#1075;&#1088;&#1072;&#1084;&#1084;&#1099;%20&#1076;&#1083;&#1103;%20&#1057;&#1072;&#1096;&#1080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cuments\&#1044;&#1080;&#1072;&#1075;&#1088;&#1072;&#1084;&#1084;&#1099;%20&#1076;&#1083;&#1103;%20&#1057;&#1072;&#1096;&#108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4;&#1086;&#1084;-9\Documents\&#1080;&#1090;&#1086;&#1075;&#1086;&#1074;&#1072;&#1103;%20&#1086;&#1073;&#1088;&#1072;&#1079;&#1086;&#1074;&#1072;&#1090;&#1077;&#1083;&#1100;&#1085;&#1099;&#1077;%20&#1089;&#1090;&#1088;&#1072;&#1090;&#1077;&#1075;&#1080;&#1080;%20(1)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-9\Documents\&#1080;&#1090;&#1086;&#1075;&#1086;&#1074;&#1072;&#1103;%20&#1086;&#1073;&#1088;&#1072;&#1079;&#1086;&#1074;&#1072;&#1090;&#1077;&#1083;&#1100;&#1085;&#1099;&#1077;%20&#1089;&#1090;&#1088;&#1072;&#1090;&#1077;&#1075;&#1080;&#1080;%20(1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6;&#1073;&#1088;&#1072;&#1079;&#1086;&#1074;&#1072;&#1090;&#1077;&#1083;&#1100;&#1085;&#1099;&#1077;%20&#1089;&#1090;&#1088;&#1072;&#1090;&#1077;&#1075;&#1080;&#1080;\13-19_vopros_bez_16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«Насколько </a:t>
            </a:r>
            <a:r>
              <a:rPr lang="ru-RU" sz="1600" dirty="0"/>
              <a:t>Вы себя </a:t>
            </a:r>
            <a:r>
              <a:rPr lang="ru-RU" sz="1600" dirty="0" smtClean="0"/>
              <a:t>ощущаете…?»</a:t>
            </a:r>
            <a:endParaRPr lang="ru-RU" sz="1600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простые_регионы!$K$89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простые_регионы!$L$87:$Z$88</c:f>
              <c:multiLvlStrCache>
                <c:ptCount val="1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  <c:pt idx="9">
                    <c:v>Районы</c:v>
                  </c:pt>
                  <c:pt idx="10">
                    <c:v>Вологда</c:v>
                  </c:pt>
                  <c:pt idx="11">
                    <c:v>Череповец</c:v>
                  </c:pt>
                  <c:pt idx="12">
                    <c:v>Районы</c:v>
                  </c:pt>
                  <c:pt idx="13">
                    <c:v>Вологда</c:v>
                  </c:pt>
                  <c:pt idx="14">
                    <c:v>Череповец</c:v>
                  </c:pt>
                </c:lvl>
                <c:lvl>
                  <c:pt idx="0">
                    <c:v>Жителем поселка, города, области, где сейчас живу</c:v>
                  </c:pt>
                  <c:pt idx="3">
                    <c:v>Россиянином</c:v>
                  </c:pt>
                  <c:pt idx="6">
                    <c:v>Европейцем</c:v>
                  </c:pt>
                  <c:pt idx="9">
                    <c:v>Человеком мира</c:v>
                  </c:pt>
                  <c:pt idx="12">
                    <c:v>Человеком виртуального пространства</c:v>
                  </c:pt>
                </c:lvl>
              </c:multiLvlStrCache>
            </c:multiLvlStrRef>
          </c:cat>
          <c:val>
            <c:numRef>
              <c:f>простые_регионы!$L$89:$Z$89</c:f>
              <c:numCache>
                <c:formatCode>0</c:formatCode>
                <c:ptCount val="15"/>
                <c:pt idx="0">
                  <c:v>6.1</c:v>
                </c:pt>
                <c:pt idx="1">
                  <c:v>3.5</c:v>
                </c:pt>
                <c:pt idx="2">
                  <c:v>5.9</c:v>
                </c:pt>
                <c:pt idx="3">
                  <c:v>2.2999999999999998</c:v>
                </c:pt>
                <c:pt idx="4">
                  <c:v>0.9</c:v>
                </c:pt>
                <c:pt idx="5">
                  <c:v>2.7</c:v>
                </c:pt>
                <c:pt idx="6">
                  <c:v>28</c:v>
                </c:pt>
                <c:pt idx="7">
                  <c:v>30</c:v>
                </c:pt>
                <c:pt idx="8">
                  <c:v>24.9</c:v>
                </c:pt>
                <c:pt idx="9">
                  <c:v>15.3</c:v>
                </c:pt>
                <c:pt idx="10">
                  <c:v>18.5</c:v>
                </c:pt>
                <c:pt idx="11">
                  <c:v>14</c:v>
                </c:pt>
                <c:pt idx="12">
                  <c:v>17.5</c:v>
                </c:pt>
                <c:pt idx="13">
                  <c:v>14.3</c:v>
                </c:pt>
                <c:pt idx="14">
                  <c:v>16.2</c:v>
                </c:pt>
              </c:numCache>
            </c:numRef>
          </c:val>
        </c:ser>
        <c:ser>
          <c:idx val="1"/>
          <c:order val="1"/>
          <c:tx>
            <c:strRef>
              <c:f>простые_регионы!$K$90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простые_регионы!$L$87:$Z$88</c:f>
              <c:multiLvlStrCache>
                <c:ptCount val="1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  <c:pt idx="9">
                    <c:v>Районы</c:v>
                  </c:pt>
                  <c:pt idx="10">
                    <c:v>Вологда</c:v>
                  </c:pt>
                  <c:pt idx="11">
                    <c:v>Череповец</c:v>
                  </c:pt>
                  <c:pt idx="12">
                    <c:v>Районы</c:v>
                  </c:pt>
                  <c:pt idx="13">
                    <c:v>Вологда</c:v>
                  </c:pt>
                  <c:pt idx="14">
                    <c:v>Череповец</c:v>
                  </c:pt>
                </c:lvl>
                <c:lvl>
                  <c:pt idx="0">
                    <c:v>Жителем поселка, города, области, где сейчас живу</c:v>
                  </c:pt>
                  <c:pt idx="3">
                    <c:v>Россиянином</c:v>
                  </c:pt>
                  <c:pt idx="6">
                    <c:v>Европейцем</c:v>
                  </c:pt>
                  <c:pt idx="9">
                    <c:v>Человеком мира</c:v>
                  </c:pt>
                  <c:pt idx="12">
                    <c:v>Человеком виртуального пространства</c:v>
                  </c:pt>
                </c:lvl>
              </c:multiLvlStrCache>
            </c:multiLvlStrRef>
          </c:cat>
          <c:val>
            <c:numRef>
              <c:f>простые_регионы!$L$90:$Z$90</c:f>
              <c:numCache>
                <c:formatCode>0</c:formatCode>
                <c:ptCount val="15"/>
                <c:pt idx="0">
                  <c:v>6.9</c:v>
                </c:pt>
                <c:pt idx="1">
                  <c:v>5.4</c:v>
                </c:pt>
                <c:pt idx="2">
                  <c:v>5.7</c:v>
                </c:pt>
                <c:pt idx="3">
                  <c:v>3.9</c:v>
                </c:pt>
                <c:pt idx="4">
                  <c:v>2.6</c:v>
                </c:pt>
                <c:pt idx="5">
                  <c:v>1.3</c:v>
                </c:pt>
                <c:pt idx="6">
                  <c:v>18.3</c:v>
                </c:pt>
                <c:pt idx="7">
                  <c:v>23.5</c:v>
                </c:pt>
                <c:pt idx="8">
                  <c:v>16.899999999999999</c:v>
                </c:pt>
                <c:pt idx="9">
                  <c:v>12.1</c:v>
                </c:pt>
                <c:pt idx="10">
                  <c:v>11.7</c:v>
                </c:pt>
                <c:pt idx="11">
                  <c:v>11.3</c:v>
                </c:pt>
                <c:pt idx="12">
                  <c:v>13.2</c:v>
                </c:pt>
                <c:pt idx="13">
                  <c:v>13.6</c:v>
                </c:pt>
                <c:pt idx="14">
                  <c:v>12.2</c:v>
                </c:pt>
              </c:numCache>
            </c:numRef>
          </c:val>
        </c:ser>
        <c:ser>
          <c:idx val="2"/>
          <c:order val="2"/>
          <c:tx>
            <c:strRef>
              <c:f>простые_регионы!$K$91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простые_регионы!$L$87:$Z$88</c:f>
              <c:multiLvlStrCache>
                <c:ptCount val="1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  <c:pt idx="9">
                    <c:v>Районы</c:v>
                  </c:pt>
                  <c:pt idx="10">
                    <c:v>Вологда</c:v>
                  </c:pt>
                  <c:pt idx="11">
                    <c:v>Череповец</c:v>
                  </c:pt>
                  <c:pt idx="12">
                    <c:v>Районы</c:v>
                  </c:pt>
                  <c:pt idx="13">
                    <c:v>Вологда</c:v>
                  </c:pt>
                  <c:pt idx="14">
                    <c:v>Череповец</c:v>
                  </c:pt>
                </c:lvl>
                <c:lvl>
                  <c:pt idx="0">
                    <c:v>Жителем поселка, города, области, где сейчас живу</c:v>
                  </c:pt>
                  <c:pt idx="3">
                    <c:v>Россиянином</c:v>
                  </c:pt>
                  <c:pt idx="6">
                    <c:v>Европейцем</c:v>
                  </c:pt>
                  <c:pt idx="9">
                    <c:v>Человеком мира</c:v>
                  </c:pt>
                  <c:pt idx="12">
                    <c:v>Человеком виртуального пространства</c:v>
                  </c:pt>
                </c:lvl>
              </c:multiLvlStrCache>
            </c:multiLvlStrRef>
          </c:cat>
          <c:val>
            <c:numRef>
              <c:f>простые_регионы!$L$91:$Z$91</c:f>
              <c:numCache>
                <c:formatCode>0</c:formatCode>
                <c:ptCount val="15"/>
                <c:pt idx="0">
                  <c:v>23.7</c:v>
                </c:pt>
                <c:pt idx="1">
                  <c:v>16.899999999999999</c:v>
                </c:pt>
                <c:pt idx="2">
                  <c:v>17.3</c:v>
                </c:pt>
                <c:pt idx="3">
                  <c:v>10.5</c:v>
                </c:pt>
                <c:pt idx="4">
                  <c:v>10.1</c:v>
                </c:pt>
                <c:pt idx="5">
                  <c:v>5.9</c:v>
                </c:pt>
                <c:pt idx="6">
                  <c:v>25.5</c:v>
                </c:pt>
                <c:pt idx="7">
                  <c:v>21.4</c:v>
                </c:pt>
                <c:pt idx="8">
                  <c:v>25.6</c:v>
                </c:pt>
                <c:pt idx="9">
                  <c:v>27.9</c:v>
                </c:pt>
                <c:pt idx="10">
                  <c:v>20.399999999999999</c:v>
                </c:pt>
                <c:pt idx="11">
                  <c:v>20.6</c:v>
                </c:pt>
                <c:pt idx="12">
                  <c:v>22.9</c:v>
                </c:pt>
                <c:pt idx="13">
                  <c:v>23</c:v>
                </c:pt>
                <c:pt idx="14">
                  <c:v>19.399999999999999</c:v>
                </c:pt>
              </c:numCache>
            </c:numRef>
          </c:val>
        </c:ser>
        <c:ser>
          <c:idx val="3"/>
          <c:order val="3"/>
          <c:tx>
            <c:strRef>
              <c:f>простые_регионы!$K$92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multiLvlStrRef>
              <c:f>простые_регионы!$L$87:$Z$88</c:f>
              <c:multiLvlStrCache>
                <c:ptCount val="1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  <c:pt idx="9">
                    <c:v>Районы</c:v>
                  </c:pt>
                  <c:pt idx="10">
                    <c:v>Вологда</c:v>
                  </c:pt>
                  <c:pt idx="11">
                    <c:v>Череповец</c:v>
                  </c:pt>
                  <c:pt idx="12">
                    <c:v>Районы</c:v>
                  </c:pt>
                  <c:pt idx="13">
                    <c:v>Вологда</c:v>
                  </c:pt>
                  <c:pt idx="14">
                    <c:v>Череповец</c:v>
                  </c:pt>
                </c:lvl>
                <c:lvl>
                  <c:pt idx="0">
                    <c:v>Жителем поселка, города, области, где сейчас живу</c:v>
                  </c:pt>
                  <c:pt idx="3">
                    <c:v>Россиянином</c:v>
                  </c:pt>
                  <c:pt idx="6">
                    <c:v>Европейцем</c:v>
                  </c:pt>
                  <c:pt idx="9">
                    <c:v>Человеком мира</c:v>
                  </c:pt>
                  <c:pt idx="12">
                    <c:v>Человеком виртуального пространства</c:v>
                  </c:pt>
                </c:lvl>
              </c:multiLvlStrCache>
            </c:multiLvlStrRef>
          </c:cat>
          <c:val>
            <c:numRef>
              <c:f>простые_регионы!$L$92:$Z$92</c:f>
              <c:numCache>
                <c:formatCode>0</c:formatCode>
                <c:ptCount val="15"/>
                <c:pt idx="0">
                  <c:v>24.5</c:v>
                </c:pt>
                <c:pt idx="1">
                  <c:v>33.799999999999997</c:v>
                </c:pt>
                <c:pt idx="2">
                  <c:v>26.3</c:v>
                </c:pt>
                <c:pt idx="3">
                  <c:v>14.1</c:v>
                </c:pt>
                <c:pt idx="4">
                  <c:v>14.1</c:v>
                </c:pt>
                <c:pt idx="5">
                  <c:v>19.100000000000001</c:v>
                </c:pt>
                <c:pt idx="6">
                  <c:v>13.1</c:v>
                </c:pt>
                <c:pt idx="7">
                  <c:v>13.8</c:v>
                </c:pt>
                <c:pt idx="8">
                  <c:v>17.3</c:v>
                </c:pt>
                <c:pt idx="9">
                  <c:v>17.100000000000001</c:v>
                </c:pt>
                <c:pt idx="10">
                  <c:v>21.1</c:v>
                </c:pt>
                <c:pt idx="11">
                  <c:v>22.3</c:v>
                </c:pt>
                <c:pt idx="12">
                  <c:v>23.4</c:v>
                </c:pt>
                <c:pt idx="13">
                  <c:v>26.1</c:v>
                </c:pt>
                <c:pt idx="14">
                  <c:v>24.5</c:v>
                </c:pt>
              </c:numCache>
            </c:numRef>
          </c:val>
        </c:ser>
        <c:ser>
          <c:idx val="4"/>
          <c:order val="4"/>
          <c:tx>
            <c:strRef>
              <c:f>простые_регионы!$K$93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простые_регионы!$L$87:$Z$88</c:f>
              <c:multiLvlStrCache>
                <c:ptCount val="1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  <c:pt idx="9">
                    <c:v>Районы</c:v>
                  </c:pt>
                  <c:pt idx="10">
                    <c:v>Вологда</c:v>
                  </c:pt>
                  <c:pt idx="11">
                    <c:v>Череповец</c:v>
                  </c:pt>
                  <c:pt idx="12">
                    <c:v>Районы</c:v>
                  </c:pt>
                  <c:pt idx="13">
                    <c:v>Вологда</c:v>
                  </c:pt>
                  <c:pt idx="14">
                    <c:v>Череповец</c:v>
                  </c:pt>
                </c:lvl>
                <c:lvl>
                  <c:pt idx="0">
                    <c:v>Жителем поселка, города, области, где сейчас живу</c:v>
                  </c:pt>
                  <c:pt idx="3">
                    <c:v>Россиянином</c:v>
                  </c:pt>
                  <c:pt idx="6">
                    <c:v>Европейцем</c:v>
                  </c:pt>
                  <c:pt idx="9">
                    <c:v>Человеком мира</c:v>
                  </c:pt>
                  <c:pt idx="12">
                    <c:v>Человеком виртуального пространства</c:v>
                  </c:pt>
                </c:lvl>
              </c:multiLvlStrCache>
            </c:multiLvlStrRef>
          </c:cat>
          <c:val>
            <c:numRef>
              <c:f>простые_регионы!$L$93:$Z$93</c:f>
              <c:numCache>
                <c:formatCode>0</c:formatCode>
                <c:ptCount val="15"/>
                <c:pt idx="0">
                  <c:v>38.799999999999997</c:v>
                </c:pt>
                <c:pt idx="1">
                  <c:v>40.4</c:v>
                </c:pt>
                <c:pt idx="2">
                  <c:v>44.9</c:v>
                </c:pt>
                <c:pt idx="3">
                  <c:v>69.2</c:v>
                </c:pt>
                <c:pt idx="4">
                  <c:v>72.3</c:v>
                </c:pt>
                <c:pt idx="5">
                  <c:v>71</c:v>
                </c:pt>
                <c:pt idx="6">
                  <c:v>15.1</c:v>
                </c:pt>
                <c:pt idx="7">
                  <c:v>11.3</c:v>
                </c:pt>
                <c:pt idx="8">
                  <c:v>15.3</c:v>
                </c:pt>
                <c:pt idx="9">
                  <c:v>27.7</c:v>
                </c:pt>
                <c:pt idx="10">
                  <c:v>28.2</c:v>
                </c:pt>
                <c:pt idx="11">
                  <c:v>31.6</c:v>
                </c:pt>
                <c:pt idx="12">
                  <c:v>22.9</c:v>
                </c:pt>
                <c:pt idx="13">
                  <c:v>23</c:v>
                </c:pt>
                <c:pt idx="14">
                  <c:v>27.7</c:v>
                </c:pt>
              </c:numCache>
            </c:numRef>
          </c:val>
        </c:ser>
        <c:overlap val="100"/>
        <c:axId val="195118976"/>
        <c:axId val="195120512"/>
      </c:barChart>
      <c:catAx>
        <c:axId val="19511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5120512"/>
        <c:crosses val="autoZero"/>
        <c:auto val="1"/>
        <c:lblAlgn val="ctr"/>
        <c:lblOffset val="100"/>
      </c:catAx>
      <c:valAx>
        <c:axId val="195120512"/>
        <c:scaling>
          <c:orientation val="minMax"/>
        </c:scaling>
        <c:delete val="1"/>
        <c:axPos val="l"/>
        <c:numFmt formatCode="0%" sourceLinked="1"/>
        <c:tickLblPos val="none"/>
        <c:crossAx val="195118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33300994305622"/>
          <c:y val="6.7254643314493684E-2"/>
          <c:w val="0.74211138803726795"/>
          <c:h val="0.565836855737105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Лист2!$A$151</c:f>
              <c:strCache>
                <c:ptCount val="1"/>
                <c:pt idx="0">
                  <c:v>18-20 лет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Лист2!$B$150:$C$150</c:f>
              <c:strCache>
                <c:ptCount val="2"/>
                <c:pt idx="0">
                  <c:v>у женщин</c:v>
                </c:pt>
                <c:pt idx="1">
                  <c:v>у мужчин</c:v>
                </c:pt>
              </c:strCache>
            </c:strRef>
          </c:cat>
          <c:val>
            <c:numRef>
              <c:f>Лист2!$B$151:$C$151</c:f>
              <c:numCache>
                <c:formatCode>0</c:formatCode>
                <c:ptCount val="2"/>
                <c:pt idx="0">
                  <c:v>4.8</c:v>
                </c:pt>
                <c:pt idx="1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4B-4C6F-8E30-7F07BF9D0F12}"/>
            </c:ext>
          </c:extLst>
        </c:ser>
        <c:ser>
          <c:idx val="1"/>
          <c:order val="1"/>
          <c:tx>
            <c:strRef>
              <c:f>Лист2!$A$152</c:f>
              <c:strCache>
                <c:ptCount val="1"/>
                <c:pt idx="0">
                  <c:v>21-24 года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Лист2!$B$150:$C$150</c:f>
              <c:strCache>
                <c:ptCount val="2"/>
                <c:pt idx="0">
                  <c:v>у женщин</c:v>
                </c:pt>
                <c:pt idx="1">
                  <c:v>у мужчин</c:v>
                </c:pt>
              </c:strCache>
            </c:strRef>
          </c:cat>
          <c:val>
            <c:numRef>
              <c:f>Лист2!$B$152:$C$152</c:f>
              <c:numCache>
                <c:formatCode>0</c:formatCode>
                <c:ptCount val="2"/>
                <c:pt idx="0">
                  <c:v>31.3</c:v>
                </c:pt>
                <c:pt idx="1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4B-4C6F-8E30-7F07BF9D0F12}"/>
            </c:ext>
          </c:extLst>
        </c:ser>
        <c:ser>
          <c:idx val="2"/>
          <c:order val="2"/>
          <c:tx>
            <c:strRef>
              <c:f>Лист2!$A$153</c:f>
              <c:strCache>
                <c:ptCount val="1"/>
                <c:pt idx="0">
                  <c:v>25-29 лет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Лист2!$B$150:$C$150</c:f>
              <c:strCache>
                <c:ptCount val="2"/>
                <c:pt idx="0">
                  <c:v>у женщин</c:v>
                </c:pt>
                <c:pt idx="1">
                  <c:v>у мужчин</c:v>
                </c:pt>
              </c:strCache>
            </c:strRef>
          </c:cat>
          <c:val>
            <c:numRef>
              <c:f>Лист2!$B$153:$C$153</c:f>
              <c:numCache>
                <c:formatCode>0</c:formatCode>
                <c:ptCount val="2"/>
                <c:pt idx="0">
                  <c:v>39.700000000000003</c:v>
                </c:pt>
                <c:pt idx="1">
                  <c:v>46.5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4B-4C6F-8E30-7F07BF9D0F12}"/>
            </c:ext>
          </c:extLst>
        </c:ser>
        <c:ser>
          <c:idx val="3"/>
          <c:order val="3"/>
          <c:tx>
            <c:strRef>
              <c:f>Лист2!$A$154</c:f>
              <c:strCache>
                <c:ptCount val="1"/>
                <c:pt idx="0">
                  <c:v>30-34 года</c:v>
                </c:pt>
              </c:strCache>
            </c:strRef>
          </c:tx>
          <c:spPr>
            <a:solidFill>
              <a:srgbClr val="DA251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Лист2!$B$150:$C$150</c:f>
              <c:strCache>
                <c:ptCount val="2"/>
                <c:pt idx="0">
                  <c:v>у женщин</c:v>
                </c:pt>
                <c:pt idx="1">
                  <c:v>у мужчин</c:v>
                </c:pt>
              </c:strCache>
            </c:strRef>
          </c:cat>
          <c:val>
            <c:numRef>
              <c:f>Лист2!$B$154:$C$154</c:f>
              <c:numCache>
                <c:formatCode>0</c:formatCode>
                <c:ptCount val="2"/>
                <c:pt idx="0">
                  <c:v>9.4</c:v>
                </c:pt>
                <c:pt idx="1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4B-4C6F-8E30-7F07BF9D0F12}"/>
            </c:ext>
          </c:extLst>
        </c:ser>
        <c:ser>
          <c:idx val="4"/>
          <c:order val="4"/>
          <c:tx>
            <c:strRef>
              <c:f>Лист2!$A$155</c:f>
              <c:strCache>
                <c:ptCount val="1"/>
                <c:pt idx="0">
                  <c:v>35 лет и старше</c:v>
                </c:pt>
              </c:strCache>
            </c:strRef>
          </c:tx>
          <c:spPr>
            <a:solidFill>
              <a:srgbClr val="A50E13"/>
            </a:solidFill>
            <a:ln>
              <a:noFill/>
            </a:ln>
            <a:effectLst/>
          </c:spPr>
          <c:cat>
            <c:strRef>
              <c:f>Лист2!$B$150:$C$150</c:f>
              <c:strCache>
                <c:ptCount val="2"/>
                <c:pt idx="0">
                  <c:v>у женщин</c:v>
                </c:pt>
                <c:pt idx="1">
                  <c:v>у мужчин</c:v>
                </c:pt>
              </c:strCache>
            </c:strRef>
          </c:cat>
          <c:val>
            <c:numRef>
              <c:f>Лист2!$B$155:$C$155</c:f>
              <c:numCache>
                <c:formatCode>0</c:formatCode>
                <c:ptCount val="2"/>
                <c:pt idx="0">
                  <c:v>1.2</c:v>
                </c:pt>
                <c:pt idx="1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4B-4C6F-8E30-7F07BF9D0F12}"/>
            </c:ext>
          </c:extLst>
        </c:ser>
        <c:ser>
          <c:idx val="5"/>
          <c:order val="5"/>
          <c:tx>
            <c:strRef>
              <c:f>Лист2!$A$156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2A8A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Лист2!$B$150:$C$150</c:f>
              <c:strCache>
                <c:ptCount val="2"/>
                <c:pt idx="0">
                  <c:v>у женщин</c:v>
                </c:pt>
                <c:pt idx="1">
                  <c:v>у мужчин</c:v>
                </c:pt>
              </c:strCache>
            </c:strRef>
          </c:cat>
          <c:val>
            <c:numRef>
              <c:f>Лист2!$B$156:$C$156</c:f>
              <c:numCache>
                <c:formatCode>0</c:formatCode>
                <c:ptCount val="2"/>
                <c:pt idx="0">
                  <c:v>13.5</c:v>
                </c:pt>
                <c:pt idx="1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4B-4C6F-8E30-7F07BF9D0F12}"/>
            </c:ext>
          </c:extLst>
        </c:ser>
        <c:gapWidth val="100"/>
        <c:overlap val="100"/>
        <c:axId val="263506944"/>
        <c:axId val="280540672"/>
      </c:barChart>
      <c:catAx>
        <c:axId val="2635069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ru-RU"/>
          </a:p>
        </c:txPr>
        <c:crossAx val="280540672"/>
        <c:crosses val="autoZero"/>
        <c:auto val="1"/>
        <c:lblAlgn val="ctr"/>
        <c:lblOffset val="100"/>
      </c:catAx>
      <c:valAx>
        <c:axId val="28054067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26350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152668416447945E-2"/>
          <c:y val="0.59640714815278317"/>
          <c:w val="0.98684733158355264"/>
          <c:h val="0.3669085009484018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Лист1!$B$295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Лист1!$C$294:$E$294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Лист1!$C$295:$E$295</c:f>
              <c:numCache>
                <c:formatCode>0</c:formatCode>
                <c:ptCount val="3"/>
                <c:pt idx="0">
                  <c:v>22.5</c:v>
                </c:pt>
                <c:pt idx="1">
                  <c:v>14.8</c:v>
                </c:pt>
                <c:pt idx="2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EB-42CC-84D8-A94D5AC86D28}"/>
            </c:ext>
          </c:extLst>
        </c:ser>
        <c:ser>
          <c:idx val="1"/>
          <c:order val="1"/>
          <c:tx>
            <c:strRef>
              <c:f>Лист1!$B$296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Лист1!$C$294:$E$294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Лист1!$C$296:$E$296</c:f>
              <c:numCache>
                <c:formatCode>0</c:formatCode>
                <c:ptCount val="3"/>
                <c:pt idx="0">
                  <c:v>27</c:v>
                </c:pt>
                <c:pt idx="1">
                  <c:v>20.7</c:v>
                </c:pt>
                <c:pt idx="2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EB-42CC-84D8-A94D5AC86D28}"/>
            </c:ext>
          </c:extLst>
        </c:ser>
        <c:ser>
          <c:idx val="2"/>
          <c:order val="2"/>
          <c:tx>
            <c:strRef>
              <c:f>Лист1!$B$297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Лист1!$C$294:$E$294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Лист1!$C$297:$E$297</c:f>
              <c:numCache>
                <c:formatCode>0</c:formatCode>
                <c:ptCount val="3"/>
                <c:pt idx="0">
                  <c:v>22</c:v>
                </c:pt>
                <c:pt idx="1">
                  <c:v>25.6</c:v>
                </c:pt>
                <c:pt idx="2">
                  <c:v>26.4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EB-42CC-84D8-A94D5AC86D28}"/>
            </c:ext>
          </c:extLst>
        </c:ser>
        <c:ser>
          <c:idx val="3"/>
          <c:order val="3"/>
          <c:tx>
            <c:strRef>
              <c:f>Лист1!$B$298</c:f>
              <c:strCache>
                <c:ptCount val="1"/>
                <c:pt idx="0">
                  <c:v>Полностью не согласен</c:v>
                </c:pt>
              </c:strCache>
            </c:strRef>
          </c:tx>
          <c:spPr>
            <a:solidFill>
              <a:srgbClr val="A50E1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Лист1!$C$294:$E$294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Лист1!$C$298:$E$298</c:f>
              <c:numCache>
                <c:formatCode>0</c:formatCode>
                <c:ptCount val="3"/>
                <c:pt idx="0">
                  <c:v>13.2</c:v>
                </c:pt>
                <c:pt idx="1">
                  <c:v>22.1</c:v>
                </c:pt>
                <c:pt idx="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EB-42CC-84D8-A94D5AC86D28}"/>
            </c:ext>
          </c:extLst>
        </c:ser>
        <c:ser>
          <c:idx val="4"/>
          <c:order val="4"/>
          <c:tx>
            <c:strRef>
              <c:f>Лист1!$B$299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2A8A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Лист1!$C$294:$E$294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Лист1!$C$299:$E$299</c:f>
              <c:numCache>
                <c:formatCode>0</c:formatCode>
                <c:ptCount val="3"/>
                <c:pt idx="0">
                  <c:v>15.3</c:v>
                </c:pt>
                <c:pt idx="1">
                  <c:v>16.899999999999999</c:v>
                </c:pt>
                <c:pt idx="2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EB-42CC-84D8-A94D5AC86D28}"/>
            </c:ext>
          </c:extLst>
        </c:ser>
        <c:gapWidth val="55"/>
        <c:overlap val="100"/>
        <c:axId val="263514368"/>
        <c:axId val="264380416"/>
      </c:barChart>
      <c:catAx>
        <c:axId val="263514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264380416"/>
        <c:crosses val="autoZero"/>
        <c:auto val="1"/>
        <c:lblAlgn val="ctr"/>
        <c:lblOffset val="100"/>
      </c:catAx>
      <c:valAx>
        <c:axId val="26438041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6351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5843487779712"/>
          <c:y val="1.7188754095814106E-3"/>
          <c:w val="0.36432740377116907"/>
          <c:h val="0.8565105822312874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Лист1!$B$295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Лист1!$I$294:$K$294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Лист1!$I$295:$K$295</c:f>
              <c:numCache>
                <c:formatCode>0</c:formatCode>
                <c:ptCount val="3"/>
                <c:pt idx="0">
                  <c:v>15.3</c:v>
                </c:pt>
                <c:pt idx="1">
                  <c:v>13.8</c:v>
                </c:pt>
                <c:pt idx="2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4-4F19-85BD-708E6EFF77A6}"/>
            </c:ext>
          </c:extLst>
        </c:ser>
        <c:ser>
          <c:idx val="1"/>
          <c:order val="1"/>
          <c:tx>
            <c:strRef>
              <c:f>Лист1!$B$296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Лист1!$I$294:$K$294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Лист1!$I$296:$K$296</c:f>
              <c:numCache>
                <c:formatCode>0</c:formatCode>
                <c:ptCount val="3"/>
                <c:pt idx="0">
                  <c:v>21.5</c:v>
                </c:pt>
                <c:pt idx="1">
                  <c:v>18.100000000000001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74-4F19-85BD-708E6EFF77A6}"/>
            </c:ext>
          </c:extLst>
        </c:ser>
        <c:ser>
          <c:idx val="2"/>
          <c:order val="2"/>
          <c:tx>
            <c:strRef>
              <c:f>Лист1!$B$297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Лист1!$I$294:$K$294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Лист1!$I$297:$K$297</c:f>
              <c:numCache>
                <c:formatCode>0</c:formatCode>
                <c:ptCount val="3"/>
                <c:pt idx="0">
                  <c:v>16.5</c:v>
                </c:pt>
                <c:pt idx="1">
                  <c:v>13.8</c:v>
                </c:pt>
                <c:pt idx="2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74-4F19-85BD-708E6EFF77A6}"/>
            </c:ext>
          </c:extLst>
        </c:ser>
        <c:ser>
          <c:idx val="3"/>
          <c:order val="3"/>
          <c:tx>
            <c:strRef>
              <c:f>Лист1!$B$298</c:f>
              <c:strCache>
                <c:ptCount val="1"/>
                <c:pt idx="0">
                  <c:v>Полностью не согласен</c:v>
                </c:pt>
              </c:strCache>
            </c:strRef>
          </c:tx>
          <c:spPr>
            <a:solidFill>
              <a:srgbClr val="A50E1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Лист1!$I$294:$K$294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Лист1!$I$298:$K$298</c:f>
              <c:numCache>
                <c:formatCode>0</c:formatCode>
                <c:ptCount val="3"/>
                <c:pt idx="0">
                  <c:v>33.200000000000003</c:v>
                </c:pt>
                <c:pt idx="1">
                  <c:v>39.9</c:v>
                </c:pt>
                <c:pt idx="2">
                  <c:v>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74-4F19-85BD-708E6EFF77A6}"/>
            </c:ext>
          </c:extLst>
        </c:ser>
        <c:ser>
          <c:idx val="4"/>
          <c:order val="4"/>
          <c:tx>
            <c:strRef>
              <c:f>Лист1!$B$299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2A8A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Лист1!$I$294:$K$294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Лист1!$I$299:$K$299</c:f>
              <c:numCache>
                <c:formatCode>0</c:formatCode>
                <c:ptCount val="3"/>
                <c:pt idx="0">
                  <c:v>13.6</c:v>
                </c:pt>
                <c:pt idx="1">
                  <c:v>14.3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74-4F19-85BD-708E6EFF77A6}"/>
            </c:ext>
          </c:extLst>
        </c:ser>
        <c:gapWidth val="55"/>
        <c:overlap val="100"/>
        <c:axId val="282405120"/>
        <c:axId val="282415104"/>
      </c:barChart>
      <c:catAx>
        <c:axId val="282405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ru-RU"/>
          </a:p>
        </c:txPr>
        <c:crossAx val="282415104"/>
        <c:crosses val="autoZero"/>
        <c:auto val="1"/>
        <c:lblAlgn val="ctr"/>
        <c:lblOffset val="100"/>
      </c:catAx>
      <c:valAx>
        <c:axId val="28241510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8240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После получения образования Вы хотите работать в своем городе, поселке? </a:t>
            </a:r>
          </a:p>
          <a:p>
            <a:pPr>
              <a:defRPr sz="1200"/>
            </a:pPr>
            <a:r>
              <a:rPr lang="ru-RU" sz="1200"/>
              <a:t>(сумма ответов "да" и "скорее да") </a:t>
            </a:r>
          </a:p>
          <a:p>
            <a:pPr>
              <a:defRPr sz="1200"/>
            </a:pPr>
            <a:r>
              <a:rPr lang="ru-RU" sz="1200"/>
              <a:t>из тех, кто с суждением </a:t>
            </a:r>
          </a:p>
          <a:p>
            <a:pPr>
              <a:defRPr sz="1200"/>
            </a:pPr>
            <a:r>
              <a:rPr lang="ru-RU" sz="1200"/>
              <a:t>"У каждой женщины / мужчины должен быть хотя бы один ребенок "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Лист1!$D$229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Лист1!$C$230:$C$232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Лист1!$D$230:$D$232</c:f>
              <c:numCache>
                <c:formatCode>0%</c:formatCode>
                <c:ptCount val="3"/>
                <c:pt idx="0">
                  <c:v>0.18300000000000008</c:v>
                </c:pt>
                <c:pt idx="1">
                  <c:v>0.40700000000000008</c:v>
                </c:pt>
                <c:pt idx="2">
                  <c:v>0.32900000000000024</c:v>
                </c:pt>
              </c:numCache>
            </c:numRef>
          </c:val>
        </c:ser>
        <c:ser>
          <c:idx val="1"/>
          <c:order val="1"/>
          <c:tx>
            <c:strRef>
              <c:f>Лист1!$E$229</c:f>
              <c:strCache>
                <c:ptCount val="1"/>
                <c:pt idx="0">
                  <c:v>Полностью не согласен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Лист1!$C$230:$C$232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Лист1!$E$230:$E$232</c:f>
              <c:numCache>
                <c:formatCode>0%</c:formatCode>
                <c:ptCount val="3"/>
                <c:pt idx="0">
                  <c:v>5.1000000000000004E-2</c:v>
                </c:pt>
                <c:pt idx="1">
                  <c:v>0.17600000000000007</c:v>
                </c:pt>
                <c:pt idx="2">
                  <c:v>0.193</c:v>
                </c:pt>
              </c:numCache>
            </c:numRef>
          </c:val>
        </c:ser>
        <c:axId val="281691648"/>
        <c:axId val="281695360"/>
      </c:barChart>
      <c:catAx>
        <c:axId val="281691648"/>
        <c:scaling>
          <c:orientation val="minMax"/>
        </c:scaling>
        <c:axPos val="b"/>
        <c:tickLblPos val="nextTo"/>
        <c:crossAx val="281695360"/>
        <c:crosses val="autoZero"/>
        <c:auto val="1"/>
        <c:lblAlgn val="ctr"/>
        <c:lblOffset val="100"/>
      </c:catAx>
      <c:valAx>
        <c:axId val="281695360"/>
        <c:scaling>
          <c:orientation val="minMax"/>
        </c:scaling>
        <c:delete val="1"/>
        <c:axPos val="l"/>
        <c:numFmt formatCode="0%" sourceLinked="1"/>
        <c:tickLblPos val="none"/>
        <c:crossAx val="281691648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Что для Вас является самым важным в жизни, к чему Вы будете стремиться?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их тех, кто  на вопрос: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"После получения образования Вы хотите работать в своем городе, поселке" ответили...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7548233655259139"/>
          <c:y val="0.21960918135599111"/>
          <c:w val="0.53885815360036515"/>
          <c:h val="0.75327976389481388"/>
        </c:manualLayout>
      </c:layout>
      <c:barChart>
        <c:barDir val="bar"/>
        <c:grouping val="clustered"/>
        <c:ser>
          <c:idx val="0"/>
          <c:order val="0"/>
          <c:tx>
            <c:strRef>
              <c:f>Лист1!$D$45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Лист1!$C$46:$C$55</c:f>
              <c:strCache>
                <c:ptCount val="10"/>
                <c:pt idx="0">
                  <c:v> Успешная карьера</c:v>
                </c:pt>
                <c:pt idx="1">
                  <c:v> Материально обеспеченная жизнь</c:v>
                </c:pt>
                <c:pt idx="2">
                  <c:v> Развитие (работа над собой, постоянное самосовершенствование)</c:v>
                </c:pt>
                <c:pt idx="3">
                  <c:v> Стать влиятельным человеком</c:v>
                </c:pt>
                <c:pt idx="4">
                  <c:v> Проявление себя в творчестве</c:v>
                </c:pt>
                <c:pt idx="5">
                  <c:v> Помогать людям</c:v>
                </c:pt>
                <c:pt idx="6">
                  <c:v> Сделать что-то полезное для общества</c:v>
                </c:pt>
                <c:pt idx="7">
                  <c:v> Счастливая семейная жизнь</c:v>
                </c:pt>
                <c:pt idx="8">
                  <c:v> Воспитать хороших детей</c:v>
                </c:pt>
                <c:pt idx="9">
                  <c:v>Хорошее здоровье</c:v>
                </c:pt>
              </c:strCache>
            </c:strRef>
          </c:cat>
          <c:val>
            <c:numRef>
              <c:f>Лист1!$D$46:$D$55</c:f>
              <c:numCache>
                <c:formatCode>0</c:formatCode>
                <c:ptCount val="10"/>
                <c:pt idx="0">
                  <c:v>28.3</c:v>
                </c:pt>
                <c:pt idx="1">
                  <c:v>51.7</c:v>
                </c:pt>
                <c:pt idx="2">
                  <c:v>23.3</c:v>
                </c:pt>
                <c:pt idx="3">
                  <c:v>10</c:v>
                </c:pt>
                <c:pt idx="4">
                  <c:v>10.8</c:v>
                </c:pt>
                <c:pt idx="5">
                  <c:v>18.3</c:v>
                </c:pt>
                <c:pt idx="6">
                  <c:v>15.8</c:v>
                </c:pt>
                <c:pt idx="7">
                  <c:v>63.3</c:v>
                </c:pt>
                <c:pt idx="8">
                  <c:v>32.5</c:v>
                </c:pt>
                <c:pt idx="9">
                  <c:v>58.3</c:v>
                </c:pt>
              </c:numCache>
            </c:numRef>
          </c:val>
        </c:ser>
        <c:ser>
          <c:idx val="1"/>
          <c:order val="1"/>
          <c:tx>
            <c:strRef>
              <c:f>Лист1!$G$45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Лист1!$C$46:$C$55</c:f>
              <c:strCache>
                <c:ptCount val="10"/>
                <c:pt idx="0">
                  <c:v> Успешная карьера</c:v>
                </c:pt>
                <c:pt idx="1">
                  <c:v> Материально обеспеченная жизнь</c:v>
                </c:pt>
                <c:pt idx="2">
                  <c:v> Развитие (работа над собой, постоянное самосовершенствование)</c:v>
                </c:pt>
                <c:pt idx="3">
                  <c:v> Стать влиятельным человеком</c:v>
                </c:pt>
                <c:pt idx="4">
                  <c:v> Проявление себя в творчестве</c:v>
                </c:pt>
                <c:pt idx="5">
                  <c:v> Помогать людям</c:v>
                </c:pt>
                <c:pt idx="6">
                  <c:v> Сделать что-то полезное для общества</c:v>
                </c:pt>
                <c:pt idx="7">
                  <c:v> Счастливая семейная жизнь</c:v>
                </c:pt>
                <c:pt idx="8">
                  <c:v> Воспитать хороших детей</c:v>
                </c:pt>
                <c:pt idx="9">
                  <c:v>Хорошее здоровье</c:v>
                </c:pt>
              </c:strCache>
            </c:strRef>
          </c:cat>
          <c:val>
            <c:numRef>
              <c:f>Лист1!$G$46:$G$55</c:f>
              <c:numCache>
                <c:formatCode>0</c:formatCode>
                <c:ptCount val="10"/>
                <c:pt idx="0">
                  <c:v>45.7</c:v>
                </c:pt>
                <c:pt idx="1">
                  <c:v>68.599999999999994</c:v>
                </c:pt>
                <c:pt idx="2">
                  <c:v>36.700000000000003</c:v>
                </c:pt>
                <c:pt idx="3">
                  <c:v>18</c:v>
                </c:pt>
                <c:pt idx="4">
                  <c:v>17.399999999999999</c:v>
                </c:pt>
                <c:pt idx="5">
                  <c:v>12.3</c:v>
                </c:pt>
                <c:pt idx="6">
                  <c:v>9.8000000000000007</c:v>
                </c:pt>
                <c:pt idx="7">
                  <c:v>56.7</c:v>
                </c:pt>
                <c:pt idx="8">
                  <c:v>24</c:v>
                </c:pt>
                <c:pt idx="9">
                  <c:v>45.3</c:v>
                </c:pt>
              </c:numCache>
            </c:numRef>
          </c:val>
        </c:ser>
        <c:axId val="282430464"/>
        <c:axId val="282436352"/>
      </c:barChart>
      <c:catAx>
        <c:axId val="282430464"/>
        <c:scaling>
          <c:orientation val="maxMin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2436352"/>
        <c:crosses val="autoZero"/>
        <c:auto val="1"/>
        <c:lblAlgn val="ctr"/>
        <c:lblOffset val="100"/>
      </c:catAx>
      <c:valAx>
        <c:axId val="282436352"/>
        <c:scaling>
          <c:orientation val="minMax"/>
        </c:scaling>
        <c:delete val="1"/>
        <c:axPos val="t"/>
        <c:numFmt formatCode="0" sourceLinked="1"/>
        <c:tickLblPos val="none"/>
        <c:crossAx val="28243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04867959466314"/>
          <c:y val="0.61782624902487526"/>
          <c:w val="0.19419924683327641"/>
          <c:h val="0.12010199674407787"/>
        </c:manualLayout>
      </c:layout>
    </c:legend>
    <c:plotVisOnly val="1"/>
  </c:chart>
  <c:spPr>
    <a:ln>
      <a:noFill/>
    </a:ln>
  </c:spPr>
  <c:txPr>
    <a:bodyPr/>
    <a:lstStyle/>
    <a:p>
      <a:pPr>
        <a:defRPr sz="1000">
          <a:latin typeface="+mn-lt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«Насколько </a:t>
            </a:r>
            <a:r>
              <a:rPr lang="ru-RU" dirty="0"/>
              <a:t>Вы себя </a:t>
            </a:r>
            <a:r>
              <a:rPr lang="ru-RU" dirty="0" smtClean="0"/>
              <a:t>ощущаете…?»</a:t>
            </a:r>
            <a:endParaRPr lang="ru-RU" dirty="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Лист5!$C$1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Лист5!$B$2:$B$11</c:f>
              <c:strCache>
                <c:ptCount val="10"/>
                <c:pt idx="0">
                  <c:v>Жителем населенного пункта, где родился и вырос</c:v>
                </c:pt>
                <c:pt idx="1">
                  <c:v>Жителем города, где живу сейчас</c:v>
                </c:pt>
                <c:pt idx="2">
                  <c:v>Членом субрегионального сообщества</c:v>
                </c:pt>
                <c:pt idx="3">
                  <c:v>Представителем своей национальности</c:v>
                </c:pt>
                <c:pt idx="4">
                  <c:v>Россиянином</c:v>
                </c:pt>
                <c:pt idx="5">
                  <c:v>Европейцем</c:v>
                </c:pt>
                <c:pt idx="6">
                  <c:v>Азиатом</c:v>
                </c:pt>
                <c:pt idx="7">
                  <c:v>Евразийцем</c:v>
                </c:pt>
                <c:pt idx="8">
                  <c:v>Человеком мира</c:v>
                </c:pt>
                <c:pt idx="9">
                  <c:v>Человеком интернета</c:v>
                </c:pt>
              </c:strCache>
            </c:strRef>
          </c:cat>
          <c:val>
            <c:numRef>
              <c:f>Лист5!$C$2:$C$11</c:f>
              <c:numCache>
                <c:formatCode>General</c:formatCode>
                <c:ptCount val="10"/>
                <c:pt idx="0">
                  <c:v>12</c:v>
                </c:pt>
                <c:pt idx="1">
                  <c:v>7</c:v>
                </c:pt>
                <c:pt idx="2">
                  <c:v>33</c:v>
                </c:pt>
                <c:pt idx="3">
                  <c:v>16</c:v>
                </c:pt>
                <c:pt idx="4">
                  <c:v>7</c:v>
                </c:pt>
                <c:pt idx="5">
                  <c:v>41</c:v>
                </c:pt>
                <c:pt idx="6">
                  <c:v>67</c:v>
                </c:pt>
                <c:pt idx="7">
                  <c:v>56</c:v>
                </c:pt>
                <c:pt idx="8">
                  <c:v>24</c:v>
                </c:pt>
                <c:pt idx="9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Лист5!$D$1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Лист5!$B$2:$B$11</c:f>
              <c:strCache>
                <c:ptCount val="10"/>
                <c:pt idx="0">
                  <c:v>Жителем населенного пункта, где родился и вырос</c:v>
                </c:pt>
                <c:pt idx="1">
                  <c:v>Жителем города, где живу сейчас</c:v>
                </c:pt>
                <c:pt idx="2">
                  <c:v>Членом субрегионального сообщества</c:v>
                </c:pt>
                <c:pt idx="3">
                  <c:v>Представителем своей национальности</c:v>
                </c:pt>
                <c:pt idx="4">
                  <c:v>Россиянином</c:v>
                </c:pt>
                <c:pt idx="5">
                  <c:v>Европейцем</c:v>
                </c:pt>
                <c:pt idx="6">
                  <c:v>Азиатом</c:v>
                </c:pt>
                <c:pt idx="7">
                  <c:v>Евразийцем</c:v>
                </c:pt>
                <c:pt idx="8">
                  <c:v>Человеком мира</c:v>
                </c:pt>
                <c:pt idx="9">
                  <c:v>Человеком интернета</c:v>
                </c:pt>
              </c:strCache>
            </c:strRef>
          </c:cat>
          <c:val>
            <c:numRef>
              <c:f>Лист5!$D$2:$D$11</c:f>
              <c:numCache>
                <c:formatCode>General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14</c:v>
                </c:pt>
                <c:pt idx="3">
                  <c:v>12</c:v>
                </c:pt>
                <c:pt idx="4">
                  <c:v>9</c:v>
                </c:pt>
                <c:pt idx="5">
                  <c:v>16</c:v>
                </c:pt>
                <c:pt idx="6">
                  <c:v>11</c:v>
                </c:pt>
                <c:pt idx="7">
                  <c:v>12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Лист5!$E$1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Лист5!$B$2:$B$11</c:f>
              <c:strCache>
                <c:ptCount val="10"/>
                <c:pt idx="0">
                  <c:v>Жителем населенного пункта, где родился и вырос</c:v>
                </c:pt>
                <c:pt idx="1">
                  <c:v>Жителем города, где живу сейчас</c:v>
                </c:pt>
                <c:pt idx="2">
                  <c:v>Членом субрегионального сообщества</c:v>
                </c:pt>
                <c:pt idx="3">
                  <c:v>Представителем своей национальности</c:v>
                </c:pt>
                <c:pt idx="4">
                  <c:v>Россиянином</c:v>
                </c:pt>
                <c:pt idx="5">
                  <c:v>Европейцем</c:v>
                </c:pt>
                <c:pt idx="6">
                  <c:v>Азиатом</c:v>
                </c:pt>
                <c:pt idx="7">
                  <c:v>Евразийцем</c:v>
                </c:pt>
                <c:pt idx="8">
                  <c:v>Человеком мира</c:v>
                </c:pt>
                <c:pt idx="9">
                  <c:v>Человеком интернета</c:v>
                </c:pt>
              </c:strCache>
            </c:strRef>
          </c:cat>
          <c:val>
            <c:numRef>
              <c:f>Лист5!$E$2:$E$11</c:f>
              <c:numCache>
                <c:formatCode>General</c:formatCode>
                <c:ptCount val="10"/>
                <c:pt idx="0">
                  <c:v>17</c:v>
                </c:pt>
                <c:pt idx="1">
                  <c:v>20</c:v>
                </c:pt>
                <c:pt idx="2">
                  <c:v>18</c:v>
                </c:pt>
                <c:pt idx="3">
                  <c:v>18</c:v>
                </c:pt>
                <c:pt idx="4">
                  <c:v>14</c:v>
                </c:pt>
                <c:pt idx="5">
                  <c:v>19</c:v>
                </c:pt>
                <c:pt idx="6">
                  <c:v>10</c:v>
                </c:pt>
                <c:pt idx="7">
                  <c:v>15</c:v>
                </c:pt>
                <c:pt idx="8">
                  <c:v>19</c:v>
                </c:pt>
                <c:pt idx="9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Лист5!$F$1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Лист5!$B$2:$B$11</c:f>
              <c:strCache>
                <c:ptCount val="10"/>
                <c:pt idx="0">
                  <c:v>Жителем населенного пункта, где родился и вырос</c:v>
                </c:pt>
                <c:pt idx="1">
                  <c:v>Жителем города, где живу сейчас</c:v>
                </c:pt>
                <c:pt idx="2">
                  <c:v>Членом субрегионального сообщества</c:v>
                </c:pt>
                <c:pt idx="3">
                  <c:v>Представителем своей национальности</c:v>
                </c:pt>
                <c:pt idx="4">
                  <c:v>Россиянином</c:v>
                </c:pt>
                <c:pt idx="5">
                  <c:v>Европейцем</c:v>
                </c:pt>
                <c:pt idx="6">
                  <c:v>Азиатом</c:v>
                </c:pt>
                <c:pt idx="7">
                  <c:v>Евразийцем</c:v>
                </c:pt>
                <c:pt idx="8">
                  <c:v>Человеком мира</c:v>
                </c:pt>
                <c:pt idx="9">
                  <c:v>Человеком интернета</c:v>
                </c:pt>
              </c:strCache>
            </c:strRef>
          </c:cat>
          <c:val>
            <c:numRef>
              <c:f>Лист5!$F$2:$F$11</c:f>
              <c:numCache>
                <c:formatCode>General</c:formatCode>
                <c:ptCount val="10"/>
                <c:pt idx="0">
                  <c:v>21</c:v>
                </c:pt>
                <c:pt idx="1">
                  <c:v>23</c:v>
                </c:pt>
                <c:pt idx="2">
                  <c:v>14</c:v>
                </c:pt>
                <c:pt idx="3">
                  <c:v>17</c:v>
                </c:pt>
                <c:pt idx="4">
                  <c:v>1</c:v>
                </c:pt>
                <c:pt idx="5">
                  <c:v>13</c:v>
                </c:pt>
                <c:pt idx="6">
                  <c:v>5</c:v>
                </c:pt>
                <c:pt idx="7">
                  <c:v>8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Лист5!$G$1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Лист5!$B$2:$B$11</c:f>
              <c:strCache>
                <c:ptCount val="10"/>
                <c:pt idx="0">
                  <c:v>Жителем населенного пункта, где родился и вырос</c:v>
                </c:pt>
                <c:pt idx="1">
                  <c:v>Жителем города, где живу сейчас</c:v>
                </c:pt>
                <c:pt idx="2">
                  <c:v>Членом субрегионального сообщества</c:v>
                </c:pt>
                <c:pt idx="3">
                  <c:v>Представителем своей национальности</c:v>
                </c:pt>
                <c:pt idx="4">
                  <c:v>Россиянином</c:v>
                </c:pt>
                <c:pt idx="5">
                  <c:v>Европейцем</c:v>
                </c:pt>
                <c:pt idx="6">
                  <c:v>Азиатом</c:v>
                </c:pt>
                <c:pt idx="7">
                  <c:v>Евразийцем</c:v>
                </c:pt>
                <c:pt idx="8">
                  <c:v>Человеком мира</c:v>
                </c:pt>
                <c:pt idx="9">
                  <c:v>Человеком интернета</c:v>
                </c:pt>
              </c:strCache>
            </c:strRef>
          </c:cat>
          <c:val>
            <c:numRef>
              <c:f>Лист5!$G$2:$G$11</c:f>
              <c:numCache>
                <c:formatCode>General</c:formatCode>
                <c:ptCount val="10"/>
                <c:pt idx="0">
                  <c:v>39</c:v>
                </c:pt>
                <c:pt idx="1">
                  <c:v>39</c:v>
                </c:pt>
                <c:pt idx="2">
                  <c:v>22</c:v>
                </c:pt>
                <c:pt idx="3">
                  <c:v>38</c:v>
                </c:pt>
                <c:pt idx="4">
                  <c:v>54</c:v>
                </c:pt>
                <c:pt idx="5">
                  <c:v>11</c:v>
                </c:pt>
                <c:pt idx="6">
                  <c:v>7</c:v>
                </c:pt>
                <c:pt idx="7">
                  <c:v>9</c:v>
                </c:pt>
                <c:pt idx="8">
                  <c:v>28</c:v>
                </c:pt>
                <c:pt idx="9">
                  <c:v>22</c:v>
                </c:pt>
              </c:numCache>
            </c:numRef>
          </c:val>
        </c:ser>
        <c:overlap val="100"/>
        <c:axId val="63497728"/>
        <c:axId val="63499264"/>
      </c:barChart>
      <c:catAx>
        <c:axId val="63497728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3499264"/>
        <c:crosses val="autoZero"/>
        <c:auto val="1"/>
        <c:lblAlgn val="ctr"/>
        <c:lblOffset val="100"/>
      </c:catAx>
      <c:valAx>
        <c:axId val="63499264"/>
        <c:scaling>
          <c:orientation val="minMax"/>
        </c:scaling>
        <c:delete val="1"/>
        <c:axPos val="t"/>
        <c:numFmt formatCode="0%" sourceLinked="1"/>
        <c:tickLblPos val="none"/>
        <c:crossAx val="63497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397437893753545"/>
          <c:y val="4.2267050912584064E-2"/>
          <c:w val="0.71263369203382398"/>
          <c:h val="0.8042888191984597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Лист3!$B$30</c:f>
              <c:strCache>
                <c:ptCount val="1"/>
                <c:pt idx="0">
                  <c:v>1 балл - слабая, стагнирующая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Лист3!$C$29:$F$29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Лист3!$C$30:$F$30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82-459F-A0BC-0D28E6825C92}"/>
            </c:ext>
          </c:extLst>
        </c:ser>
        <c:ser>
          <c:idx val="1"/>
          <c:order val="1"/>
          <c:tx>
            <c:strRef>
              <c:f>Лист3!$B$31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Лист3!$C$29:$F$29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Лист3!$C$31:$F$31</c:f>
              <c:numCache>
                <c:formatCode>General</c:formatCode>
                <c:ptCount val="4"/>
                <c:pt idx="0">
                  <c:v>7</c:v>
                </c:pt>
                <c:pt idx="1">
                  <c:v>16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82-459F-A0BC-0D28E6825C92}"/>
            </c:ext>
          </c:extLst>
        </c:ser>
        <c:ser>
          <c:idx val="2"/>
          <c:order val="2"/>
          <c:tx>
            <c:strRef>
              <c:f>Лист3!$B$32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Лист3!$C$29:$F$29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Лист3!$C$32:$F$32</c:f>
              <c:numCache>
                <c:formatCode>General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33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82-459F-A0BC-0D28E6825C92}"/>
            </c:ext>
          </c:extLst>
        </c:ser>
        <c:ser>
          <c:idx val="3"/>
          <c:order val="3"/>
          <c:tx>
            <c:strRef>
              <c:f>Лист3!$B$33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Лист3!$C$29:$F$29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Лист3!$C$33:$F$33</c:f>
              <c:numCache>
                <c:formatCode>General</c:formatCode>
                <c:ptCount val="4"/>
                <c:pt idx="0">
                  <c:v>35</c:v>
                </c:pt>
                <c:pt idx="1">
                  <c:v>29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82-459F-A0BC-0D28E6825C92}"/>
            </c:ext>
          </c:extLst>
        </c:ser>
        <c:ser>
          <c:idx val="4"/>
          <c:order val="4"/>
          <c:tx>
            <c:strRef>
              <c:f>Лист3!$B$34</c:f>
              <c:strCache>
                <c:ptCount val="1"/>
                <c:pt idx="0">
                  <c:v>5 баллов - сильная, развивающаяся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Лист3!$C$29:$F$29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Лист3!$C$34:$F$34</c:f>
              <c:numCache>
                <c:formatCode>General</c:formatCode>
                <c:ptCount val="4"/>
                <c:pt idx="0">
                  <c:v>37</c:v>
                </c:pt>
                <c:pt idx="1">
                  <c:v>19</c:v>
                </c:pt>
                <c:pt idx="2">
                  <c:v>15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82-459F-A0BC-0D28E6825C92}"/>
            </c:ext>
          </c:extLst>
        </c:ser>
        <c:overlap val="100"/>
        <c:axId val="64758144"/>
        <c:axId val="64759680"/>
      </c:barChart>
      <c:catAx>
        <c:axId val="64758144"/>
        <c:scaling>
          <c:orientation val="maxMin"/>
        </c:scaling>
        <c:axPos val="l"/>
        <c:numFmt formatCode="General" sourceLinked="1"/>
        <c:tickLblPos val="nextTo"/>
        <c:crossAx val="64759680"/>
        <c:crosses val="autoZero"/>
        <c:auto val="1"/>
        <c:lblAlgn val="ctr"/>
        <c:lblOffset val="100"/>
      </c:catAx>
      <c:valAx>
        <c:axId val="64759680"/>
        <c:scaling>
          <c:orientation val="minMax"/>
        </c:scaling>
        <c:delete val="1"/>
        <c:axPos val="t"/>
        <c:numFmt formatCode="0%" sourceLinked="1"/>
        <c:tickLblPos val="none"/>
        <c:crossAx val="64758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444674342714534E-4"/>
          <c:y val="0.8834669735051025"/>
          <c:w val="0.98681143988887865"/>
          <c:h val="6.898991494258080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542280224058195"/>
          <c:y val="4.2267050912584064E-2"/>
          <c:w val="0.7211852687307726"/>
          <c:h val="0.8042888191984597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Лист3!$B$75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Лист3!$C$74:$F$74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Лист3!$C$75:$F$75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94-4D5C-839F-D8B1E2D6C29D}"/>
            </c:ext>
          </c:extLst>
        </c:ser>
        <c:ser>
          <c:idx val="1"/>
          <c:order val="1"/>
          <c:tx>
            <c:strRef>
              <c:f>Лист3!$B$76</c:f>
              <c:strCache>
                <c:ptCount val="1"/>
                <c:pt idx="0">
                  <c:v>Скорее да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Лист3!$C$74:$F$74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Лист3!$C$76:$F$76</c:f>
              <c:numCache>
                <c:formatCode>General</c:formatCode>
                <c:ptCount val="4"/>
                <c:pt idx="0">
                  <c:v>17</c:v>
                </c:pt>
                <c:pt idx="1">
                  <c:v>36</c:v>
                </c:pt>
                <c:pt idx="2">
                  <c:v>31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94-4D5C-839F-D8B1E2D6C29D}"/>
            </c:ext>
          </c:extLst>
        </c:ser>
        <c:ser>
          <c:idx val="2"/>
          <c:order val="2"/>
          <c:tx>
            <c:strRef>
              <c:f>Лист3!$B$77</c:f>
              <c:strCache>
                <c:ptCount val="1"/>
                <c:pt idx="0">
                  <c:v>Скорее нет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Лист3!$C$74:$F$74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Лист3!$C$77:$F$77</c:f>
              <c:numCache>
                <c:formatCode>General</c:formatCode>
                <c:ptCount val="4"/>
                <c:pt idx="0">
                  <c:v>32</c:v>
                </c:pt>
                <c:pt idx="1">
                  <c:v>27</c:v>
                </c:pt>
                <c:pt idx="2">
                  <c:v>28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94-4D5C-839F-D8B1E2D6C29D}"/>
            </c:ext>
          </c:extLst>
        </c:ser>
        <c:ser>
          <c:idx val="3"/>
          <c:order val="3"/>
          <c:tx>
            <c:strRef>
              <c:f>Лист3!$B$78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Лист3!$C$74:$F$74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Лист3!$C$78:$F$78</c:f>
              <c:numCache>
                <c:formatCode>General</c:formatCode>
                <c:ptCount val="4"/>
                <c:pt idx="0">
                  <c:v>28</c:v>
                </c:pt>
                <c:pt idx="1">
                  <c:v>8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94-4D5C-839F-D8B1E2D6C29D}"/>
            </c:ext>
          </c:extLst>
        </c:ser>
        <c:ser>
          <c:idx val="4"/>
          <c:order val="4"/>
          <c:tx>
            <c:strRef>
              <c:f>Лист3!$B$79</c:f>
              <c:strCache>
                <c:ptCount val="1"/>
                <c:pt idx="0">
                  <c:v>Не задумывался об этом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Лист3!$C$74:$F$74</c:f>
              <c:strCache>
                <c:ptCount val="4"/>
                <c:pt idx="0">
                  <c:v>Россиянин, человек своего города</c:v>
                </c:pt>
                <c:pt idx="1">
                  <c:v>Человек мира, Интернета, европеец</c:v>
                </c:pt>
                <c:pt idx="2">
                  <c:v>Азиат</c:v>
                </c:pt>
                <c:pt idx="3">
                  <c:v>Весь массив</c:v>
                </c:pt>
              </c:strCache>
            </c:strRef>
          </c:cat>
          <c:val>
            <c:numRef>
              <c:f>Лист3!$C$79:$F$79</c:f>
              <c:numCache>
                <c:formatCode>General</c:formatCode>
                <c:ptCount val="4"/>
                <c:pt idx="0">
                  <c:v>19</c:v>
                </c:pt>
                <c:pt idx="1">
                  <c:v>15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94-4D5C-839F-D8B1E2D6C29D}"/>
            </c:ext>
          </c:extLst>
        </c:ser>
        <c:overlap val="100"/>
        <c:axId val="64928000"/>
        <c:axId val="64954368"/>
      </c:barChart>
      <c:catAx>
        <c:axId val="64928000"/>
        <c:scaling>
          <c:orientation val="maxMin"/>
        </c:scaling>
        <c:axPos val="l"/>
        <c:numFmt formatCode="General" sourceLinked="1"/>
        <c:tickLblPos val="nextTo"/>
        <c:crossAx val="64954368"/>
        <c:crosses val="autoZero"/>
        <c:auto val="1"/>
        <c:lblAlgn val="ctr"/>
        <c:lblOffset val="100"/>
      </c:catAx>
      <c:valAx>
        <c:axId val="64954368"/>
        <c:scaling>
          <c:orientation val="minMax"/>
        </c:scaling>
        <c:delete val="1"/>
        <c:axPos val="t"/>
        <c:numFmt formatCode="0%" sourceLinked="1"/>
        <c:tickLblPos val="none"/>
        <c:crossAx val="6492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444674342714534E-4"/>
          <c:y val="0.83902245552639265"/>
          <c:w val="0.99834321618402966"/>
          <c:h val="0.1609775444736073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6462882851106082"/>
          <c:y val="5.4777461172504337E-2"/>
          <c:w val="0.62423555747956494"/>
          <c:h val="0.79271378351500343"/>
        </c:manualLayout>
      </c:layout>
      <c:barChart>
        <c:barDir val="bar"/>
        <c:grouping val="clustered"/>
        <c:ser>
          <c:idx val="0"/>
          <c:order val="0"/>
          <c:tx>
            <c:strRef>
              <c:f>Лист2!$C$33</c:f>
              <c:strCache>
                <c:ptCount val="1"/>
                <c:pt idx="0">
                  <c:v>Несемьянины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Лист2!$B$34:$B$40</c:f>
              <c:strCache>
                <c:ptCount val="7"/>
                <c:pt idx="0">
                  <c:v>Иметь рядом близкого человека</c:v>
                </c:pt>
                <c:pt idx="1">
                  <c:v>Дать детям хорошее образование</c:v>
                </c:pt>
                <c:pt idx="2">
                  <c:v>Часто общаться с родственниками, родителями</c:v>
                </c:pt>
                <c:pt idx="3">
                  <c:v>Проводить свободное время с семьей</c:v>
                </c:pt>
                <c:pt idx="4">
                  <c:v>Воспитать ребенка</c:v>
                </c:pt>
                <c:pt idx="5">
                  <c:v>Жить в зарегистрированном браке с супругом(ой), своей семьей</c:v>
                </c:pt>
                <c:pt idx="6">
                  <c:v>Вырастить двоих детей</c:v>
                </c:pt>
              </c:strCache>
            </c:strRef>
          </c:cat>
          <c:val>
            <c:numRef>
              <c:f>Лист2!$C$34:$C$40</c:f>
              <c:numCache>
                <c:formatCode>General</c:formatCode>
                <c:ptCount val="7"/>
                <c:pt idx="0">
                  <c:v>59</c:v>
                </c:pt>
                <c:pt idx="1">
                  <c:v>47</c:v>
                </c:pt>
                <c:pt idx="2">
                  <c:v>48</c:v>
                </c:pt>
                <c:pt idx="3">
                  <c:v>33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B0-40E8-8650-577BB122EA4D}"/>
            </c:ext>
          </c:extLst>
        </c:ser>
        <c:ser>
          <c:idx val="1"/>
          <c:order val="1"/>
          <c:tx>
            <c:strRef>
              <c:f>Лист2!$D$33</c:f>
              <c:strCache>
                <c:ptCount val="1"/>
                <c:pt idx="0">
                  <c:v>Семьянины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Лист2!$B$34:$B$40</c:f>
              <c:strCache>
                <c:ptCount val="7"/>
                <c:pt idx="0">
                  <c:v>Иметь рядом близкого человека</c:v>
                </c:pt>
                <c:pt idx="1">
                  <c:v>Дать детям хорошее образование</c:v>
                </c:pt>
                <c:pt idx="2">
                  <c:v>Часто общаться с родственниками, родителями</c:v>
                </c:pt>
                <c:pt idx="3">
                  <c:v>Проводить свободное время с семьей</c:v>
                </c:pt>
                <c:pt idx="4">
                  <c:v>Воспитать ребенка</c:v>
                </c:pt>
                <c:pt idx="5">
                  <c:v>Жить в зарегистрированном браке с супругом(ой), своей семьей</c:v>
                </c:pt>
                <c:pt idx="6">
                  <c:v>Вырастить двоих детей</c:v>
                </c:pt>
              </c:strCache>
            </c:strRef>
          </c:cat>
          <c:val>
            <c:numRef>
              <c:f>Лист2!$D$34:$D$40</c:f>
              <c:numCache>
                <c:formatCode>General</c:formatCode>
                <c:ptCount val="7"/>
                <c:pt idx="0">
                  <c:v>99</c:v>
                </c:pt>
                <c:pt idx="1">
                  <c:v>100</c:v>
                </c:pt>
                <c:pt idx="2">
                  <c:v>94</c:v>
                </c:pt>
                <c:pt idx="3">
                  <c:v>97</c:v>
                </c:pt>
                <c:pt idx="4">
                  <c:v>99</c:v>
                </c:pt>
                <c:pt idx="5">
                  <c:v>95</c:v>
                </c:pt>
                <c:pt idx="6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B0-40E8-8650-577BB122EA4D}"/>
            </c:ext>
          </c:extLst>
        </c:ser>
        <c:ser>
          <c:idx val="2"/>
          <c:order val="2"/>
          <c:tx>
            <c:strRef>
              <c:f>Лист2!$E$33</c:f>
              <c:strCache>
                <c:ptCount val="1"/>
                <c:pt idx="0">
                  <c:v>Весь массив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Лист2!$B$34:$B$40</c:f>
              <c:strCache>
                <c:ptCount val="7"/>
                <c:pt idx="0">
                  <c:v>Иметь рядом близкого человека</c:v>
                </c:pt>
                <c:pt idx="1">
                  <c:v>Дать детям хорошее образование</c:v>
                </c:pt>
                <c:pt idx="2">
                  <c:v>Часто общаться с родственниками, родителями</c:v>
                </c:pt>
                <c:pt idx="3">
                  <c:v>Проводить свободное время с семьей</c:v>
                </c:pt>
                <c:pt idx="4">
                  <c:v>Воспитать ребенка</c:v>
                </c:pt>
                <c:pt idx="5">
                  <c:v>Жить в зарегистрированном браке с супругом(ой), своей семьей</c:v>
                </c:pt>
                <c:pt idx="6">
                  <c:v>Вырастить двоих детей</c:v>
                </c:pt>
              </c:strCache>
            </c:strRef>
          </c:cat>
          <c:val>
            <c:numRef>
              <c:f>Лист2!$E$34:$E$40</c:f>
              <c:numCache>
                <c:formatCode>General</c:formatCode>
                <c:ptCount val="7"/>
                <c:pt idx="0">
                  <c:v>87</c:v>
                </c:pt>
                <c:pt idx="1">
                  <c:v>81</c:v>
                </c:pt>
                <c:pt idx="2">
                  <c:v>80</c:v>
                </c:pt>
                <c:pt idx="3">
                  <c:v>78</c:v>
                </c:pt>
                <c:pt idx="4">
                  <c:v>62</c:v>
                </c:pt>
                <c:pt idx="5">
                  <c:v>57</c:v>
                </c:pt>
                <c:pt idx="6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B0-40E8-8650-577BB122EA4D}"/>
            </c:ext>
          </c:extLst>
        </c:ser>
        <c:axId val="184350208"/>
        <c:axId val="184351744"/>
      </c:barChart>
      <c:catAx>
        <c:axId val="184350208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351744"/>
        <c:crosses val="autoZero"/>
        <c:auto val="1"/>
        <c:lblAlgn val="ctr"/>
        <c:lblOffset val="100"/>
      </c:catAx>
      <c:valAx>
        <c:axId val="184351744"/>
        <c:scaling>
          <c:orientation val="minMax"/>
        </c:scaling>
        <c:delete val="1"/>
        <c:axPos val="t"/>
        <c:numFmt formatCode="General" sourceLinked="1"/>
        <c:tickLblPos val="none"/>
        <c:crossAx val="184350208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5370238661375278E-3"/>
          <c:y val="0"/>
          <c:w val="0.96850478093069825"/>
          <c:h val="0.57391703620123935"/>
        </c:manualLayout>
      </c:layout>
      <c:barChart>
        <c:barDir val="col"/>
        <c:grouping val="percentStacked"/>
        <c:ser>
          <c:idx val="0"/>
          <c:order val="0"/>
          <c:tx>
            <c:strRef>
              <c:f>диаграммы!$B$67</c:f>
              <c:strCache>
                <c:ptCount val="1"/>
                <c:pt idx="0">
                  <c:v>18-20лет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диаграммы!$C$65:$H$66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Для мужчин</c:v>
                  </c:pt>
                  <c:pt idx="3">
                    <c:v>Для женщин</c:v>
                  </c:pt>
                </c:lvl>
              </c:multiLvlStrCache>
            </c:multiLvlStrRef>
          </c:cat>
          <c:val>
            <c:numRef>
              <c:f>диаграммы!$C$67:$H$67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5-4791-BE81-5EB76DF7199D}"/>
            </c:ext>
          </c:extLst>
        </c:ser>
        <c:ser>
          <c:idx val="1"/>
          <c:order val="1"/>
          <c:tx>
            <c:strRef>
              <c:f>диаграммы!$B$68</c:f>
              <c:strCache>
                <c:ptCount val="1"/>
                <c:pt idx="0">
                  <c:v>21-24 года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диаграммы!$C$65:$H$66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Для мужчин</c:v>
                  </c:pt>
                  <c:pt idx="3">
                    <c:v>Для женщин</c:v>
                  </c:pt>
                </c:lvl>
              </c:multiLvlStrCache>
            </c:multiLvlStrRef>
          </c:cat>
          <c:val>
            <c:numRef>
              <c:f>диаграммы!$C$68:$H$68</c:f>
              <c:numCache>
                <c:formatCode>General</c:formatCode>
                <c:ptCount val="6"/>
                <c:pt idx="0">
                  <c:v>2</c:v>
                </c:pt>
                <c:pt idx="1">
                  <c:v>26</c:v>
                </c:pt>
                <c:pt idx="2">
                  <c:v>13</c:v>
                </c:pt>
                <c:pt idx="3">
                  <c:v>7</c:v>
                </c:pt>
                <c:pt idx="4">
                  <c:v>53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A5-4791-BE81-5EB76DF7199D}"/>
            </c:ext>
          </c:extLst>
        </c:ser>
        <c:ser>
          <c:idx val="2"/>
          <c:order val="2"/>
          <c:tx>
            <c:strRef>
              <c:f>диаграммы!$B$69</c:f>
              <c:strCache>
                <c:ptCount val="1"/>
                <c:pt idx="0">
                  <c:v>25-29 лет</c:v>
                </c:pt>
              </c:strCache>
            </c:strRef>
          </c:tx>
          <c:spPr>
            <a:solidFill>
              <a:srgbClr val="FFFF00"/>
            </a:solidFill>
            <a:ln w="12700"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диаграммы!$C$65:$H$66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Для мужчин</c:v>
                  </c:pt>
                  <c:pt idx="3">
                    <c:v>Для женщин</c:v>
                  </c:pt>
                </c:lvl>
              </c:multiLvlStrCache>
            </c:multiLvlStrRef>
          </c:cat>
          <c:val>
            <c:numRef>
              <c:f>диаграммы!$C$69:$H$69</c:f>
              <c:numCache>
                <c:formatCode>General</c:formatCode>
                <c:ptCount val="6"/>
                <c:pt idx="0">
                  <c:v>40</c:v>
                </c:pt>
                <c:pt idx="1">
                  <c:v>55</c:v>
                </c:pt>
                <c:pt idx="2">
                  <c:v>54</c:v>
                </c:pt>
                <c:pt idx="3">
                  <c:v>49</c:v>
                </c:pt>
                <c:pt idx="4">
                  <c:v>34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A5-4791-BE81-5EB76DF7199D}"/>
            </c:ext>
          </c:extLst>
        </c:ser>
        <c:ser>
          <c:idx val="3"/>
          <c:order val="3"/>
          <c:tx>
            <c:strRef>
              <c:f>диаграммы!$B$70</c:f>
              <c:strCache>
                <c:ptCount val="1"/>
                <c:pt idx="0">
                  <c:v>30 лет и старше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5-4791-BE81-5EB76DF7199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диаграммы!$C$65:$H$66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Для мужчин</c:v>
                  </c:pt>
                  <c:pt idx="3">
                    <c:v>Для женщин</c:v>
                  </c:pt>
                </c:lvl>
              </c:multiLvlStrCache>
            </c:multiLvlStrRef>
          </c:cat>
          <c:val>
            <c:numRef>
              <c:f>диаграммы!$C$70:$H$70</c:f>
              <c:numCache>
                <c:formatCode>General</c:formatCode>
                <c:ptCount val="6"/>
                <c:pt idx="0">
                  <c:v>30</c:v>
                </c:pt>
                <c:pt idx="1">
                  <c:v>8</c:v>
                </c:pt>
                <c:pt idx="2">
                  <c:v>15</c:v>
                </c:pt>
                <c:pt idx="3">
                  <c:v>16</c:v>
                </c:pt>
                <c:pt idx="4">
                  <c:v>0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5-4791-BE81-5EB76DF7199D}"/>
            </c:ext>
          </c:extLst>
        </c:ser>
        <c:ser>
          <c:idx val="4"/>
          <c:order val="4"/>
          <c:tx>
            <c:strRef>
              <c:f>диаграммы!$B$71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диаграммы!$C$65:$H$66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Для мужчин</c:v>
                  </c:pt>
                  <c:pt idx="3">
                    <c:v>Для женщин</c:v>
                  </c:pt>
                </c:lvl>
              </c:multiLvlStrCache>
            </c:multiLvlStrRef>
          </c:cat>
          <c:val>
            <c:numRef>
              <c:f>диаграммы!$C$71:$H$71</c:f>
              <c:numCache>
                <c:formatCode>General</c:formatCode>
                <c:ptCount val="6"/>
                <c:pt idx="0">
                  <c:v>27</c:v>
                </c:pt>
                <c:pt idx="1">
                  <c:v>8</c:v>
                </c:pt>
                <c:pt idx="2">
                  <c:v>17</c:v>
                </c:pt>
                <c:pt idx="3">
                  <c:v>28</c:v>
                </c:pt>
                <c:pt idx="4">
                  <c:v>9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A5-4791-BE81-5EB76DF7199D}"/>
            </c:ext>
          </c:extLst>
        </c:ser>
        <c:overlap val="100"/>
        <c:axId val="185625984"/>
        <c:axId val="185862400"/>
      </c:barChart>
      <c:catAx>
        <c:axId val="185625984"/>
        <c:scaling>
          <c:orientation val="minMax"/>
        </c:scaling>
        <c:axPos val="b"/>
        <c:numFmt formatCode="General" sourceLinked="0"/>
        <c:tickLblPos val="nextTo"/>
        <c:crossAx val="185862400"/>
        <c:crosses val="autoZero"/>
        <c:auto val="1"/>
        <c:lblAlgn val="ctr"/>
        <c:lblOffset val="100"/>
      </c:catAx>
      <c:valAx>
        <c:axId val="185862400"/>
        <c:scaling>
          <c:orientation val="minMax"/>
        </c:scaling>
        <c:delete val="1"/>
        <c:axPos val="l"/>
        <c:numFmt formatCode="0%" sourceLinked="1"/>
        <c:tickLblPos val="none"/>
        <c:crossAx val="185625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280647001577238E-2"/>
          <c:y val="0.90552421565848018"/>
          <c:w val="0.95864048383428213"/>
          <c:h val="9.1395821970414418E-2"/>
        </c:manualLayout>
      </c:layout>
    </c:legend>
    <c:plotVisOnly val="1"/>
    <c:dispBlanksAs val="gap"/>
  </c:chart>
  <c:spPr>
    <a:ln w="12700"/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182062980480794E-2"/>
          <c:y val="3.7356067499766728E-2"/>
          <c:w val="0.86994091219845815"/>
          <c:h val="0.7038455357360126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Лист1!$I$168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Лист1!$J$166:$R$167</c:f>
              <c:multiLvlStrCache>
                <c:ptCount val="9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</c:lvl>
                <c:lvl>
                  <c:pt idx="0">
                    <c:v>Вы довольны тем, что живете в своем городе, поселке</c:v>
                  </c:pt>
                  <c:pt idx="3">
                    <c:v>Порекомендовали бы Вы своим знакомым из другого населенного пункта переехать жить в ваш город, поселок?</c:v>
                  </c:pt>
                  <c:pt idx="6">
                    <c:v>После получения образования Вы хотите работать в своем городе, поселке?</c:v>
                  </c:pt>
                </c:lvl>
              </c:multiLvlStrCache>
            </c:multiLvlStrRef>
          </c:cat>
          <c:val>
            <c:numRef>
              <c:f>Лист1!$J$168:$R$168</c:f>
              <c:numCache>
                <c:formatCode>0</c:formatCode>
                <c:ptCount val="9"/>
                <c:pt idx="0">
                  <c:v>21.7</c:v>
                </c:pt>
                <c:pt idx="1">
                  <c:v>18.8</c:v>
                </c:pt>
                <c:pt idx="2">
                  <c:v>19.899999999999999</c:v>
                </c:pt>
                <c:pt idx="3">
                  <c:v>17.2</c:v>
                </c:pt>
                <c:pt idx="4">
                  <c:v>14.1</c:v>
                </c:pt>
                <c:pt idx="5">
                  <c:v>19.399999999999999</c:v>
                </c:pt>
                <c:pt idx="6">
                  <c:v>4.4000000000000004</c:v>
                </c:pt>
                <c:pt idx="7">
                  <c:v>4.9000000000000004</c:v>
                </c:pt>
                <c:pt idx="8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2-4C23-B9DB-5B824817BADF}"/>
            </c:ext>
          </c:extLst>
        </c:ser>
        <c:ser>
          <c:idx val="1"/>
          <c:order val="1"/>
          <c:tx>
            <c:strRef>
              <c:f>Лист1!$I$169</c:f>
              <c:strCache>
                <c:ptCount val="1"/>
                <c:pt idx="0">
                  <c:v>Скорее да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Лист1!$J$166:$R$167</c:f>
              <c:multiLvlStrCache>
                <c:ptCount val="9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</c:lvl>
                <c:lvl>
                  <c:pt idx="0">
                    <c:v>Вы довольны тем, что живете в своем городе, поселке</c:v>
                  </c:pt>
                  <c:pt idx="3">
                    <c:v>Порекомендовали бы Вы своим знакомым из другого населенного пункта переехать жить в ваш город, поселок?</c:v>
                  </c:pt>
                  <c:pt idx="6">
                    <c:v>После получения образования Вы хотите работать в своем городе, поселке?</c:v>
                  </c:pt>
                </c:lvl>
              </c:multiLvlStrCache>
            </c:multiLvlStrRef>
          </c:cat>
          <c:val>
            <c:numRef>
              <c:f>Лист1!$J$169:$R$169</c:f>
              <c:numCache>
                <c:formatCode>0</c:formatCode>
                <c:ptCount val="9"/>
                <c:pt idx="0">
                  <c:v>43.2</c:v>
                </c:pt>
                <c:pt idx="1">
                  <c:v>55.2</c:v>
                </c:pt>
                <c:pt idx="2">
                  <c:v>51.6</c:v>
                </c:pt>
                <c:pt idx="3">
                  <c:v>18.5</c:v>
                </c:pt>
                <c:pt idx="4">
                  <c:v>18.5</c:v>
                </c:pt>
                <c:pt idx="5">
                  <c:v>25.5</c:v>
                </c:pt>
                <c:pt idx="6">
                  <c:v>6.6</c:v>
                </c:pt>
                <c:pt idx="7">
                  <c:v>14.8</c:v>
                </c:pt>
                <c:pt idx="8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2-4C23-B9DB-5B824817BADF}"/>
            </c:ext>
          </c:extLst>
        </c:ser>
        <c:ser>
          <c:idx val="2"/>
          <c:order val="2"/>
          <c:tx>
            <c:strRef>
              <c:f>Лист1!$I$170</c:f>
              <c:strCache>
                <c:ptCount val="1"/>
                <c:pt idx="0">
                  <c:v>Скорее нет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Лист1!$J$166:$R$167</c:f>
              <c:multiLvlStrCache>
                <c:ptCount val="9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</c:lvl>
                <c:lvl>
                  <c:pt idx="0">
                    <c:v>Вы довольны тем, что живете в своем городе, поселке</c:v>
                  </c:pt>
                  <c:pt idx="3">
                    <c:v>Порекомендовали бы Вы своим знакомым из другого населенного пункта переехать жить в ваш город, поселок?</c:v>
                  </c:pt>
                  <c:pt idx="6">
                    <c:v>После получения образования Вы хотите работать в своем городе, поселке?</c:v>
                  </c:pt>
                </c:lvl>
              </c:multiLvlStrCache>
            </c:multiLvlStrRef>
          </c:cat>
          <c:val>
            <c:numRef>
              <c:f>Лист1!$J$170:$R$170</c:f>
              <c:numCache>
                <c:formatCode>0</c:formatCode>
                <c:ptCount val="9"/>
                <c:pt idx="0">
                  <c:v>19.7</c:v>
                </c:pt>
                <c:pt idx="1">
                  <c:v>14.8</c:v>
                </c:pt>
                <c:pt idx="2">
                  <c:v>14.9</c:v>
                </c:pt>
                <c:pt idx="3">
                  <c:v>24.8</c:v>
                </c:pt>
                <c:pt idx="4">
                  <c:v>35.200000000000003</c:v>
                </c:pt>
                <c:pt idx="5">
                  <c:v>23.4</c:v>
                </c:pt>
                <c:pt idx="6">
                  <c:v>21.6</c:v>
                </c:pt>
                <c:pt idx="7">
                  <c:v>22.1</c:v>
                </c:pt>
                <c:pt idx="8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12-4C23-B9DB-5B824817BADF}"/>
            </c:ext>
          </c:extLst>
        </c:ser>
        <c:ser>
          <c:idx val="3"/>
          <c:order val="3"/>
          <c:tx>
            <c:strRef>
              <c:f>Лист1!$I$171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Лист1!$J$166:$R$167</c:f>
              <c:multiLvlStrCache>
                <c:ptCount val="9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</c:lvl>
                <c:lvl>
                  <c:pt idx="0">
                    <c:v>Вы довольны тем, что живете в своем городе, поселке</c:v>
                  </c:pt>
                  <c:pt idx="3">
                    <c:v>Порекомендовали бы Вы своим знакомым из другого населенного пункта переехать жить в ваш город, поселок?</c:v>
                  </c:pt>
                  <c:pt idx="6">
                    <c:v>После получения образования Вы хотите работать в своем городе, поселке?</c:v>
                  </c:pt>
                </c:lvl>
              </c:multiLvlStrCache>
            </c:multiLvlStrRef>
          </c:cat>
          <c:val>
            <c:numRef>
              <c:f>Лист1!$J$171:$R$171</c:f>
              <c:numCache>
                <c:formatCode>0</c:formatCode>
                <c:ptCount val="9"/>
                <c:pt idx="0">
                  <c:v>5.7</c:v>
                </c:pt>
                <c:pt idx="1">
                  <c:v>3.5</c:v>
                </c:pt>
                <c:pt idx="2">
                  <c:v>3.2</c:v>
                </c:pt>
                <c:pt idx="3">
                  <c:v>26.8</c:v>
                </c:pt>
                <c:pt idx="4">
                  <c:v>17.8</c:v>
                </c:pt>
                <c:pt idx="5">
                  <c:v>19.7</c:v>
                </c:pt>
                <c:pt idx="6">
                  <c:v>57.6</c:v>
                </c:pt>
                <c:pt idx="7">
                  <c:v>41.8</c:v>
                </c:pt>
                <c:pt idx="8">
                  <c:v>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12-4C23-B9DB-5B824817BADF}"/>
            </c:ext>
          </c:extLst>
        </c:ser>
        <c:ser>
          <c:idx val="4"/>
          <c:order val="4"/>
          <c:tx>
            <c:strRef>
              <c:f>Лист1!$I$172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Лист1!$J$166:$R$167</c:f>
              <c:multiLvlStrCache>
                <c:ptCount val="9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Районы</c:v>
                  </c:pt>
                  <c:pt idx="4">
                    <c:v>Вологда</c:v>
                  </c:pt>
                  <c:pt idx="5">
                    <c:v>Череповец</c:v>
                  </c:pt>
                  <c:pt idx="6">
                    <c:v>Районы</c:v>
                  </c:pt>
                  <c:pt idx="7">
                    <c:v>Вологда</c:v>
                  </c:pt>
                  <c:pt idx="8">
                    <c:v>Череповец</c:v>
                  </c:pt>
                </c:lvl>
                <c:lvl>
                  <c:pt idx="0">
                    <c:v>Вы довольны тем, что живете в своем городе, поселке</c:v>
                  </c:pt>
                  <c:pt idx="3">
                    <c:v>Порекомендовали бы Вы своим знакомым из другого населенного пункта переехать жить в ваш город, поселок?</c:v>
                  </c:pt>
                  <c:pt idx="6">
                    <c:v>После получения образования Вы хотите работать в своем городе, поселке?</c:v>
                  </c:pt>
                </c:lvl>
              </c:multiLvlStrCache>
            </c:multiLvlStrRef>
          </c:cat>
          <c:val>
            <c:numRef>
              <c:f>Лист1!$J$172:$R$172</c:f>
              <c:numCache>
                <c:formatCode>0</c:formatCode>
                <c:ptCount val="9"/>
                <c:pt idx="0">
                  <c:v>9.7000000000000011</c:v>
                </c:pt>
                <c:pt idx="1">
                  <c:v>7.7</c:v>
                </c:pt>
                <c:pt idx="2">
                  <c:v>10.5</c:v>
                </c:pt>
                <c:pt idx="3">
                  <c:v>12.7</c:v>
                </c:pt>
                <c:pt idx="4">
                  <c:v>14.3</c:v>
                </c:pt>
                <c:pt idx="5">
                  <c:v>12</c:v>
                </c:pt>
                <c:pt idx="6">
                  <c:v>9.8000000000000007</c:v>
                </c:pt>
                <c:pt idx="7">
                  <c:v>16.399999999999999</c:v>
                </c:pt>
                <c:pt idx="8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12-4C23-B9DB-5B824817BADF}"/>
            </c:ext>
          </c:extLst>
        </c:ser>
        <c:gapWidth val="55"/>
        <c:overlap val="100"/>
        <c:axId val="255054208"/>
        <c:axId val="257256064"/>
      </c:barChart>
      <c:catAx>
        <c:axId val="25505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7256064"/>
        <c:crosses val="autoZero"/>
        <c:auto val="1"/>
        <c:lblAlgn val="ctr"/>
        <c:lblOffset val="100"/>
      </c:catAx>
      <c:valAx>
        <c:axId val="257256064"/>
        <c:scaling>
          <c:orientation val="minMax"/>
        </c:scaling>
        <c:axPos val="l"/>
        <c:numFmt formatCode="0%" sourceLinked="1"/>
        <c:majorTickMark val="none"/>
        <c:tickLblPos val="none"/>
        <c:crossAx val="25505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658567382417441"/>
          <c:y val="4.8126754993131828E-2"/>
          <c:w val="0.11676956455010962"/>
          <c:h val="0.74649135074673367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1.2275324528211462E-3"/>
          <c:w val="0.93732294967082208"/>
          <c:h val="0.56669629300448099"/>
        </c:manualLayout>
      </c:layout>
      <c:barChart>
        <c:barDir val="col"/>
        <c:grouping val="percentStacked"/>
        <c:ser>
          <c:idx val="0"/>
          <c:order val="0"/>
          <c:tx>
            <c:strRef>
              <c:f>диаграммы!$H$166</c:f>
              <c:strCache>
                <c:ptCount val="1"/>
                <c:pt idx="0">
                  <c:v>18-20 лет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CE-48D9-BB3F-C962E8FF350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CE-48D9-BB3F-C962E8FF350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CE-48D9-BB3F-C962E8FF3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диаграммы!$I$164:$N$165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У мужчин</c:v>
                  </c:pt>
                  <c:pt idx="3">
                    <c:v>У женщин</c:v>
                  </c:pt>
                </c:lvl>
              </c:multiLvlStrCache>
            </c:multiLvlStrRef>
          </c:cat>
          <c:val>
            <c:numRef>
              <c:f>диаграммы!$I$166:$N$166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CE-48D9-BB3F-C962E8FF350F}"/>
            </c:ext>
          </c:extLst>
        </c:ser>
        <c:ser>
          <c:idx val="1"/>
          <c:order val="1"/>
          <c:tx>
            <c:strRef>
              <c:f>диаграммы!$H$167</c:f>
              <c:strCache>
                <c:ptCount val="1"/>
                <c:pt idx="0">
                  <c:v>21-24 года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диаграммы!$I$164:$N$165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У мужчин</c:v>
                  </c:pt>
                  <c:pt idx="3">
                    <c:v>У женщин</c:v>
                  </c:pt>
                </c:lvl>
              </c:multiLvlStrCache>
            </c:multiLvlStrRef>
          </c:cat>
          <c:val>
            <c:numRef>
              <c:f>диаграммы!$I$167:$N$167</c:f>
              <c:numCache>
                <c:formatCode>General</c:formatCode>
                <c:ptCount val="6"/>
                <c:pt idx="0">
                  <c:v>1</c:v>
                </c:pt>
                <c:pt idx="1">
                  <c:v>19</c:v>
                </c:pt>
                <c:pt idx="2">
                  <c:v>8</c:v>
                </c:pt>
                <c:pt idx="3">
                  <c:v>6</c:v>
                </c:pt>
                <c:pt idx="4">
                  <c:v>40</c:v>
                </c:pt>
                <c:pt idx="5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CE-48D9-BB3F-C962E8FF350F}"/>
            </c:ext>
          </c:extLst>
        </c:ser>
        <c:ser>
          <c:idx val="2"/>
          <c:order val="2"/>
          <c:tx>
            <c:strRef>
              <c:f>диаграммы!$H$168</c:f>
              <c:strCache>
                <c:ptCount val="1"/>
                <c:pt idx="0">
                  <c:v>25-29 лет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диаграммы!$I$164:$N$165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У мужчин</c:v>
                  </c:pt>
                  <c:pt idx="3">
                    <c:v>У женщин</c:v>
                  </c:pt>
                </c:lvl>
              </c:multiLvlStrCache>
            </c:multiLvlStrRef>
          </c:cat>
          <c:val>
            <c:numRef>
              <c:f>диаграммы!$I$168:$N$168</c:f>
              <c:numCache>
                <c:formatCode>General</c:formatCode>
                <c:ptCount val="6"/>
                <c:pt idx="0">
                  <c:v>31</c:v>
                </c:pt>
                <c:pt idx="1">
                  <c:v>60</c:v>
                </c:pt>
                <c:pt idx="2">
                  <c:v>56</c:v>
                </c:pt>
                <c:pt idx="3">
                  <c:v>44</c:v>
                </c:pt>
                <c:pt idx="4">
                  <c:v>46</c:v>
                </c:pt>
                <c:pt idx="5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CE-48D9-BB3F-C962E8FF350F}"/>
            </c:ext>
          </c:extLst>
        </c:ser>
        <c:ser>
          <c:idx val="3"/>
          <c:order val="3"/>
          <c:tx>
            <c:strRef>
              <c:f>диаграммы!$H$169</c:f>
              <c:strCache>
                <c:ptCount val="1"/>
                <c:pt idx="0">
                  <c:v>В 30 лет и старше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диаграммы!$I$164:$N$165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У мужчин</c:v>
                  </c:pt>
                  <c:pt idx="3">
                    <c:v>У женщин</c:v>
                  </c:pt>
                </c:lvl>
              </c:multiLvlStrCache>
            </c:multiLvlStrRef>
          </c:cat>
          <c:val>
            <c:numRef>
              <c:f>диаграммы!$I$169:$N$169</c:f>
              <c:numCache>
                <c:formatCode>General</c:formatCode>
                <c:ptCount val="6"/>
                <c:pt idx="0">
                  <c:v>31</c:v>
                </c:pt>
                <c:pt idx="1">
                  <c:v>13</c:v>
                </c:pt>
                <c:pt idx="2">
                  <c:v>19</c:v>
                </c:pt>
                <c:pt idx="3">
                  <c:v>13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CE-48D9-BB3F-C962E8FF350F}"/>
            </c:ext>
          </c:extLst>
        </c:ser>
        <c:ser>
          <c:idx val="4"/>
          <c:order val="4"/>
          <c:tx>
            <c:strRef>
              <c:f>диаграммы!$H$170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диаграммы!$I$164:$N$165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У мужчин</c:v>
                  </c:pt>
                  <c:pt idx="3">
                    <c:v>У женщин</c:v>
                  </c:pt>
                </c:lvl>
              </c:multiLvlStrCache>
            </c:multiLvlStrRef>
          </c:cat>
          <c:val>
            <c:numRef>
              <c:f>диаграммы!$I$170:$N$170</c:f>
              <c:numCache>
                <c:formatCode>General</c:formatCode>
                <c:ptCount val="6"/>
                <c:pt idx="0">
                  <c:v>37</c:v>
                </c:pt>
                <c:pt idx="1">
                  <c:v>7</c:v>
                </c:pt>
                <c:pt idx="2">
                  <c:v>17</c:v>
                </c:pt>
                <c:pt idx="3">
                  <c:v>36</c:v>
                </c:pt>
                <c:pt idx="4">
                  <c:v>7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CE-48D9-BB3F-C962E8FF350F}"/>
            </c:ext>
          </c:extLst>
        </c:ser>
        <c:overlap val="100"/>
        <c:axId val="191662720"/>
        <c:axId val="192741760"/>
      </c:barChart>
      <c:catAx>
        <c:axId val="191662720"/>
        <c:scaling>
          <c:orientation val="minMax"/>
        </c:scaling>
        <c:axPos val="b"/>
        <c:numFmt formatCode="General" sourceLinked="0"/>
        <c:tickLblPos val="nextTo"/>
        <c:crossAx val="192741760"/>
        <c:crosses val="autoZero"/>
        <c:auto val="1"/>
        <c:lblAlgn val="ctr"/>
        <c:lblOffset val="100"/>
      </c:catAx>
      <c:valAx>
        <c:axId val="192741760"/>
        <c:scaling>
          <c:orientation val="minMax"/>
        </c:scaling>
        <c:delete val="1"/>
        <c:axPos val="l"/>
        <c:numFmt formatCode="0%" sourceLinked="1"/>
        <c:tickLblPos val="none"/>
        <c:crossAx val="191662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389699607786138E-2"/>
          <c:y val="0.90101470207014034"/>
          <c:w val="0.96837164395128328"/>
          <c:h val="8.1348368699774104E-2"/>
        </c:manualLayout>
      </c:layout>
    </c:legend>
    <c:plotVisOnly val="1"/>
    <c:dispBlanksAs val="gap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'Семья и брак'!$C$337</c:f>
              <c:strCache>
                <c:ptCount val="1"/>
                <c:pt idx="0">
                  <c:v>Весь массив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" lastClr="FFFFFF">
                  <a:lumMod val="85000"/>
                </a:sysClr>
              </a:solidFill>
            </a:ln>
            <a:effectLst/>
          </c:spPr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99-4E39-ABD3-15CFB175CD70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99-4E39-ABD3-15CFB175CD70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99-4E39-ABD3-15CFB175CD70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99-4E39-ABD3-15CFB175CD70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'Семья и брак'!$B$338:$B$341</c:f>
              <c:strCache>
                <c:ptCount val="4"/>
                <c:pt idx="0">
                  <c:v>Опыта Ваших родителей</c:v>
                </c:pt>
                <c:pt idx="1">
                  <c:v>Опыта семей родственников или близких знакомых</c:v>
                </c:pt>
                <c:pt idx="2">
                  <c:v>Художественной литературы, кино, телевидения</c:v>
                </c:pt>
                <c:pt idx="3">
                  <c:v>Собственного ощущения</c:v>
                </c:pt>
              </c:strCache>
            </c:strRef>
          </c:cat>
          <c:val>
            <c:numRef>
              <c:f>'Семья и брак'!$C$338:$C$341</c:f>
              <c:numCache>
                <c:formatCode>General</c:formatCode>
                <c:ptCount val="4"/>
                <c:pt idx="0">
                  <c:v>36</c:v>
                </c:pt>
                <c:pt idx="1">
                  <c:v>16</c:v>
                </c:pt>
                <c:pt idx="2">
                  <c:v>17</c:v>
                </c:pt>
                <c:pt idx="3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99-4E39-ABD3-15CFB175CD70}"/>
            </c:ext>
          </c:extLst>
        </c:ser>
        <c:ser>
          <c:idx val="1"/>
          <c:order val="1"/>
          <c:tx>
            <c:strRef>
              <c:f>'Семья и брак'!$D$337</c:f>
              <c:strCache>
                <c:ptCount val="1"/>
                <c:pt idx="0">
                  <c:v>Несемьянин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'Семья и брак'!$B$338:$B$341</c:f>
              <c:strCache>
                <c:ptCount val="4"/>
                <c:pt idx="0">
                  <c:v>Опыта Ваших родителей</c:v>
                </c:pt>
                <c:pt idx="1">
                  <c:v>Опыта семей родственников или близких знакомых</c:v>
                </c:pt>
                <c:pt idx="2">
                  <c:v>Художественной литературы, кино, телевидения</c:v>
                </c:pt>
                <c:pt idx="3">
                  <c:v>Собственного ощущения</c:v>
                </c:pt>
              </c:strCache>
            </c:strRef>
          </c:cat>
          <c:val>
            <c:numRef>
              <c:f>'Семья и брак'!$D$338:$D$341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22</c:v>
                </c:pt>
                <c:pt idx="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99-4E39-ABD3-15CFB175CD70}"/>
            </c:ext>
          </c:extLst>
        </c:ser>
        <c:ser>
          <c:idx val="2"/>
          <c:order val="2"/>
          <c:tx>
            <c:strRef>
              <c:f>'Семья и брак'!$E$337</c:f>
              <c:strCache>
                <c:ptCount val="1"/>
                <c:pt idx="0">
                  <c:v>Семьянин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'Семья и брак'!$B$338:$B$341</c:f>
              <c:strCache>
                <c:ptCount val="4"/>
                <c:pt idx="0">
                  <c:v>Опыта Ваших родителей</c:v>
                </c:pt>
                <c:pt idx="1">
                  <c:v>Опыта семей родственников или близких знакомых</c:v>
                </c:pt>
                <c:pt idx="2">
                  <c:v>Художественной литературы, кино, телевидения</c:v>
                </c:pt>
                <c:pt idx="3">
                  <c:v>Собственного ощущения</c:v>
                </c:pt>
              </c:strCache>
            </c:strRef>
          </c:cat>
          <c:val>
            <c:numRef>
              <c:f>'Семья и брак'!$E$338:$E$341</c:f>
              <c:numCache>
                <c:formatCode>General</c:formatCode>
                <c:ptCount val="4"/>
                <c:pt idx="0">
                  <c:v>53</c:v>
                </c:pt>
                <c:pt idx="1">
                  <c:v>14</c:v>
                </c:pt>
                <c:pt idx="2">
                  <c:v>8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99-4E39-ABD3-15CFB175CD70}"/>
            </c:ext>
          </c:extLst>
        </c:ser>
        <c:gapWidth val="219"/>
        <c:overlap val="-27"/>
        <c:axId val="190944768"/>
        <c:axId val="191042304"/>
      </c:barChart>
      <c:catAx>
        <c:axId val="190944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042304"/>
        <c:crosses val="autoZero"/>
        <c:auto val="1"/>
        <c:lblAlgn val="ctr"/>
        <c:lblOffset val="100"/>
      </c:catAx>
      <c:valAx>
        <c:axId val="1910423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094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9850409271575303E-2"/>
          <c:y val="3.0465446286494016E-3"/>
          <c:w val="0.65350015783385063"/>
          <c:h val="0.88253130618084141"/>
        </c:manualLayout>
      </c:layout>
      <c:barChart>
        <c:barDir val="col"/>
        <c:grouping val="percentStacked"/>
        <c:ser>
          <c:idx val="0"/>
          <c:order val="0"/>
          <c:tx>
            <c:strRef>
              <c:f>диаграммы!$B$129</c:f>
              <c:strCache>
                <c:ptCount val="1"/>
                <c:pt idx="0">
                  <c:v>удачный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(диаграммы!$C$128,диаграммы!$G$128:$H$128)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(диаграммы!$C$129,диаграммы!$G$129:$H$129)</c:f>
              <c:numCache>
                <c:formatCode>General</c:formatCode>
                <c:ptCount val="3"/>
                <c:pt idx="0">
                  <c:v>13</c:v>
                </c:pt>
                <c:pt idx="1">
                  <c:v>43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диаграммы!$B$130</c:f>
              <c:strCache>
                <c:ptCount val="1"/>
                <c:pt idx="0">
                  <c:v>скорее удачный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(диаграммы!$C$128,диаграммы!$G$128:$H$128)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(диаграммы!$C$130,диаграммы!$G$130:$H$130)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диаграммы!$B$131</c:f>
              <c:strCache>
                <c:ptCount val="1"/>
                <c:pt idx="0">
                  <c:v>скорее неудачный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(диаграммы!$C$128,диаграммы!$G$128:$H$128)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(диаграммы!$C$131,диаграммы!$G$131:$H$131)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диаграммы!$B$132</c:f>
              <c:strCache>
                <c:ptCount val="1"/>
                <c:pt idx="0">
                  <c:v>неудачный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(диаграммы!$C$128,диаграммы!$G$128:$H$128)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(диаграммы!$C$132,диаграммы!$G$132:$H$132)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ser>
          <c:idx val="4"/>
          <c:order val="4"/>
          <c:tx>
            <c:strRef>
              <c:f>диаграммы!$B$133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(диаграммы!$C$128,диаграммы!$G$128:$H$128)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(диаграммы!$C$133,диаграммы!$G$133:$H$133)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5"/>
          <c:order val="5"/>
          <c:tx>
            <c:strRef>
              <c:f>диаграммы!$B$134</c:f>
              <c:strCache>
                <c:ptCount val="1"/>
                <c:pt idx="0">
                  <c:v>они не состоят в браке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howVal val="1"/>
          </c:dLbls>
          <c:cat>
            <c:strRef>
              <c:f>(диаграммы!$C$128,диаграммы!$G$128:$H$128)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(диаграммы!$C$134,диаграммы!$G$134:$H$134)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overlap val="100"/>
        <c:axId val="66406272"/>
        <c:axId val="66407808"/>
      </c:barChart>
      <c:catAx>
        <c:axId val="66406272"/>
        <c:scaling>
          <c:orientation val="minMax"/>
        </c:scaling>
        <c:axPos val="b"/>
        <c:numFmt formatCode="General" sourceLinked="1"/>
        <c:tickLblPos val="nextTo"/>
        <c:crossAx val="66407808"/>
        <c:crosses val="autoZero"/>
        <c:auto val="1"/>
        <c:lblAlgn val="ctr"/>
        <c:lblOffset val="100"/>
      </c:catAx>
      <c:valAx>
        <c:axId val="66407808"/>
        <c:scaling>
          <c:orientation val="minMax"/>
        </c:scaling>
        <c:delete val="1"/>
        <c:axPos val="l"/>
        <c:numFmt formatCode="0%" sourceLinked="1"/>
        <c:tickLblPos val="none"/>
        <c:crossAx val="66406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1585555965737774E-2"/>
          <c:y val="3.003674179399763E-2"/>
          <c:w val="0.78389391192141367"/>
          <c:h val="0.569393742660806"/>
        </c:manualLayout>
      </c:layout>
      <c:barChart>
        <c:barDir val="col"/>
        <c:grouping val="percentStacked"/>
        <c:ser>
          <c:idx val="0"/>
          <c:order val="0"/>
          <c:tx>
            <c:strRef>
              <c:f>диаграммы!$J$219</c:f>
              <c:strCache>
                <c:ptCount val="1"/>
                <c:pt idx="0">
                  <c:v>Нисколько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E4-4632-8EA9-65E1620D4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диаграммы!$K$217:$P$218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Если будут все необходимые условия</c:v>
                  </c:pt>
                  <c:pt idx="3">
                    <c:v>Собираются иметь</c:v>
                  </c:pt>
                </c:lvl>
              </c:multiLvlStrCache>
            </c:multiLvlStrRef>
          </c:cat>
          <c:val>
            <c:numRef>
              <c:f>диаграммы!$K$219:$P$219</c:f>
              <c:numCache>
                <c:formatCode>General</c:formatCode>
                <c:ptCount val="6"/>
                <c:pt idx="0">
                  <c:v>21</c:v>
                </c:pt>
                <c:pt idx="1">
                  <c:v>1</c:v>
                </c:pt>
                <c:pt idx="2">
                  <c:v>5</c:v>
                </c:pt>
                <c:pt idx="3">
                  <c:v>26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E4-4632-8EA9-65E1620D48C5}"/>
            </c:ext>
          </c:extLst>
        </c:ser>
        <c:ser>
          <c:idx val="1"/>
          <c:order val="1"/>
          <c:tx>
            <c:strRef>
              <c:f>диаграммы!$J$220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диаграммы!$K$217:$P$218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Если будут все необходимые условия</c:v>
                  </c:pt>
                  <c:pt idx="3">
                    <c:v>Собираются иметь</c:v>
                  </c:pt>
                </c:lvl>
              </c:multiLvlStrCache>
            </c:multiLvlStrRef>
          </c:cat>
          <c:val>
            <c:numRef>
              <c:f>диаграммы!$K$220:$P$220</c:f>
              <c:numCache>
                <c:formatCode>General</c:formatCode>
                <c:ptCount val="6"/>
                <c:pt idx="0">
                  <c:v>15</c:v>
                </c:pt>
                <c:pt idx="1">
                  <c:v>3</c:v>
                </c:pt>
                <c:pt idx="2">
                  <c:v>12</c:v>
                </c:pt>
                <c:pt idx="3">
                  <c:v>22</c:v>
                </c:pt>
                <c:pt idx="4">
                  <c:v>5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E4-4632-8EA9-65E1620D48C5}"/>
            </c:ext>
          </c:extLst>
        </c:ser>
        <c:ser>
          <c:idx val="2"/>
          <c:order val="2"/>
          <c:tx>
            <c:strRef>
              <c:f>диаграммы!$J$221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диаграммы!$K$217:$P$218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Если будут все необходимые условия</c:v>
                  </c:pt>
                  <c:pt idx="3">
                    <c:v>Собираются иметь</c:v>
                  </c:pt>
                </c:lvl>
              </c:multiLvlStrCache>
            </c:multiLvlStrRef>
          </c:cat>
          <c:val>
            <c:numRef>
              <c:f>диаграммы!$K$221:$P$221</c:f>
              <c:numCache>
                <c:formatCode>General</c:formatCode>
                <c:ptCount val="6"/>
                <c:pt idx="0">
                  <c:v>56</c:v>
                </c:pt>
                <c:pt idx="1">
                  <c:v>45</c:v>
                </c:pt>
                <c:pt idx="2">
                  <c:v>58</c:v>
                </c:pt>
                <c:pt idx="3">
                  <c:v>47</c:v>
                </c:pt>
                <c:pt idx="4">
                  <c:v>56</c:v>
                </c:pt>
                <c:pt idx="5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E4-4632-8EA9-65E1620D48C5}"/>
            </c:ext>
          </c:extLst>
        </c:ser>
        <c:ser>
          <c:idx val="3"/>
          <c:order val="3"/>
          <c:tx>
            <c:strRef>
              <c:f>диаграммы!$J$222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диаграммы!$K$217:$P$218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Если будут все необходимые условия</c:v>
                  </c:pt>
                  <c:pt idx="3">
                    <c:v>Собираются иметь</c:v>
                  </c:pt>
                </c:lvl>
              </c:multiLvlStrCache>
            </c:multiLvlStrRef>
          </c:cat>
          <c:val>
            <c:numRef>
              <c:f>диаграммы!$K$222:$P$222</c:f>
              <c:numCache>
                <c:formatCode>General</c:formatCode>
                <c:ptCount val="6"/>
                <c:pt idx="0">
                  <c:v>6</c:v>
                </c:pt>
                <c:pt idx="1">
                  <c:v>38</c:v>
                </c:pt>
                <c:pt idx="2">
                  <c:v>21</c:v>
                </c:pt>
                <c:pt idx="3">
                  <c:v>5</c:v>
                </c:pt>
                <c:pt idx="4">
                  <c:v>34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E4-4632-8EA9-65E1620D48C5}"/>
            </c:ext>
          </c:extLst>
        </c:ser>
        <c:ser>
          <c:idx val="4"/>
          <c:order val="4"/>
          <c:tx>
            <c:strRef>
              <c:f>диаграммы!$J$223</c:f>
              <c:strCache>
                <c:ptCount val="1"/>
                <c:pt idx="0">
                  <c:v>4 и более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E4-4632-8EA9-65E1620D4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диаграммы!$K$217:$P$218</c:f>
              <c:multiLvlStrCache>
                <c:ptCount val="6"/>
                <c:lvl>
                  <c:pt idx="0">
                    <c:v>Несемьянины</c:v>
                  </c:pt>
                  <c:pt idx="1">
                    <c:v>Семьянины</c:v>
                  </c:pt>
                  <c:pt idx="2">
                    <c:v>Весь массив</c:v>
                  </c:pt>
                  <c:pt idx="3">
                    <c:v>Несемьянины</c:v>
                  </c:pt>
                  <c:pt idx="4">
                    <c:v>Семьянины</c:v>
                  </c:pt>
                  <c:pt idx="5">
                    <c:v>Весь массив</c:v>
                  </c:pt>
                </c:lvl>
                <c:lvl>
                  <c:pt idx="0">
                    <c:v>Если будут все необходимые условия</c:v>
                  </c:pt>
                  <c:pt idx="3">
                    <c:v>Собираются иметь</c:v>
                  </c:pt>
                </c:lvl>
              </c:multiLvlStrCache>
            </c:multiLvlStrRef>
          </c:cat>
          <c:val>
            <c:numRef>
              <c:f>диаграммы!$K$223:$P$223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3</c:v>
                </c:pt>
                <c:pt idx="3">
                  <c:v>0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E4-4632-8EA9-65E1620D48C5}"/>
            </c:ext>
          </c:extLst>
        </c:ser>
        <c:overlap val="100"/>
        <c:axId val="65847296"/>
        <c:axId val="65848832"/>
      </c:barChart>
      <c:catAx>
        <c:axId val="65847296"/>
        <c:scaling>
          <c:orientation val="minMax"/>
        </c:scaling>
        <c:axPos val="b"/>
        <c:numFmt formatCode="General" sourceLinked="0"/>
        <c:tickLblPos val="nextTo"/>
        <c:crossAx val="65848832"/>
        <c:crosses val="autoZero"/>
        <c:auto val="1"/>
        <c:lblAlgn val="ctr"/>
        <c:lblOffset val="100"/>
      </c:catAx>
      <c:valAx>
        <c:axId val="65848832"/>
        <c:scaling>
          <c:orientation val="minMax"/>
        </c:scaling>
        <c:delete val="1"/>
        <c:axPos val="l"/>
        <c:numFmt formatCode="0%" sourceLinked="1"/>
        <c:tickLblPos val="none"/>
        <c:crossAx val="658472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диаграммы!$B$259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(диаграммы!$C$258,диаграммы!$G$258:$H$258)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(диаграммы!$C$259,диаграммы!$G$259:$H$259)</c:f>
              <c:numCache>
                <c:formatCode>General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C8-44DD-8B1D-C41A1DB1A385}"/>
            </c:ext>
          </c:extLst>
        </c:ser>
        <c:ser>
          <c:idx val="1"/>
          <c:order val="1"/>
          <c:tx>
            <c:strRef>
              <c:f>диаграммы!$B$260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(диаграммы!$C$258,диаграммы!$G$258:$H$258)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(диаграммы!$C$260,диаграммы!$G$260:$H$260)</c:f>
              <c:numCache>
                <c:formatCode>General</c:formatCode>
                <c:ptCount val="3"/>
                <c:pt idx="0">
                  <c:v>57</c:v>
                </c:pt>
                <c:pt idx="1">
                  <c:v>39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C8-44DD-8B1D-C41A1DB1A385}"/>
            </c:ext>
          </c:extLst>
        </c:ser>
        <c:ser>
          <c:idx val="2"/>
          <c:order val="2"/>
          <c:tx>
            <c:strRef>
              <c:f>диаграммы!$B$261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(диаграммы!$C$258,диаграммы!$G$258:$H$258)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(диаграммы!$C$261,диаграммы!$G$261:$H$261)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C8-44DD-8B1D-C41A1DB1A385}"/>
            </c:ext>
          </c:extLst>
        </c:ser>
        <c:ser>
          <c:idx val="3"/>
          <c:order val="3"/>
          <c:tx>
            <c:strRef>
              <c:f>диаграммы!$B$262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(диаграммы!$C$258,диаграммы!$G$258:$H$258)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(диаграммы!$C$262,диаграммы!$G$262:$H$262)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C8-44DD-8B1D-C41A1DB1A385}"/>
            </c:ext>
          </c:extLst>
        </c:ser>
        <c:ser>
          <c:idx val="4"/>
          <c:order val="4"/>
          <c:tx>
            <c:strRef>
              <c:f>диаграммы!$B$263</c:f>
              <c:strCache>
                <c:ptCount val="1"/>
                <c:pt idx="0">
                  <c:v>5 и более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C8-44DD-8B1D-C41A1DB1A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(диаграммы!$C$258,диаграммы!$G$258:$H$258)</c:f>
              <c:strCache>
                <c:ptCount val="3"/>
                <c:pt idx="0">
                  <c:v>Несемьянины</c:v>
                </c:pt>
                <c:pt idx="1">
                  <c:v>Семьянины</c:v>
                </c:pt>
                <c:pt idx="2">
                  <c:v>Весь массив</c:v>
                </c:pt>
              </c:strCache>
            </c:strRef>
          </c:cat>
          <c:val>
            <c:numRef>
              <c:f>(диаграммы!$C$263,диаграммы!$G$263:$H$263)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CC8-44DD-8B1D-C41A1DB1A385}"/>
            </c:ext>
          </c:extLst>
        </c:ser>
        <c:overlap val="100"/>
        <c:axId val="187021952"/>
        <c:axId val="187072896"/>
      </c:barChart>
      <c:catAx>
        <c:axId val="18702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7072896"/>
        <c:crosses val="autoZero"/>
        <c:auto val="1"/>
        <c:lblAlgn val="ctr"/>
        <c:lblOffset val="100"/>
      </c:catAx>
      <c:valAx>
        <c:axId val="187072896"/>
        <c:scaling>
          <c:orientation val="minMax"/>
        </c:scaling>
        <c:delete val="1"/>
        <c:axPos val="l"/>
        <c:numFmt formatCode="0%" sourceLinked="1"/>
        <c:tickLblPos val="none"/>
        <c:crossAx val="1870219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8818566417247585"/>
          <c:y val="3.4755134281200632E-2"/>
          <c:w val="0.59557589718111259"/>
          <c:h val="0.80410742496050569"/>
        </c:manualLayout>
      </c:layout>
      <c:barChart>
        <c:barDir val="bar"/>
        <c:grouping val="clustered"/>
        <c:ser>
          <c:idx val="0"/>
          <c:order val="0"/>
          <c:tx>
            <c:strRef>
              <c:f>Лист2!$C$158</c:f>
              <c:strCache>
                <c:ptCount val="1"/>
                <c:pt idx="0">
                  <c:v>"Несемьянины"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Лист2!$B$159:$B$163</c:f>
              <c:strCache>
                <c:ptCount val="5"/>
                <c:pt idx="0">
                  <c:v>Для семьи хорошо, если главный в ней – мужчина</c:v>
                </c:pt>
                <c:pt idx="1">
                  <c:v>Ответственность матери за материальное благополучие семьи должна быть такой же, как у отца</c:v>
                </c:pt>
                <c:pt idx="2">
                  <c:v>Карьера такая же важная часть жизни, как и семья, и для мужчины, и для женщины</c:v>
                </c:pt>
                <c:pt idx="3">
                  <c:v>Ничего страшного, если в семье женщина зарабатывает больше мужчины</c:v>
                </c:pt>
                <c:pt idx="4">
                  <c:v>Нет ничего зазорного, если мужчина берет на себя большую часть домашних обязанностей</c:v>
                </c:pt>
              </c:strCache>
            </c:strRef>
          </c:cat>
          <c:val>
            <c:numRef>
              <c:f>Лист2!$C$159:$C$163</c:f>
              <c:numCache>
                <c:formatCode>General</c:formatCode>
                <c:ptCount val="5"/>
                <c:pt idx="0">
                  <c:v>1</c:v>
                </c:pt>
                <c:pt idx="1">
                  <c:v>59</c:v>
                </c:pt>
                <c:pt idx="2">
                  <c:v>70</c:v>
                </c:pt>
                <c:pt idx="3">
                  <c:v>73</c:v>
                </c:pt>
                <c:pt idx="4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Лист2!$D$158</c:f>
              <c:strCache>
                <c:ptCount val="1"/>
                <c:pt idx="0">
                  <c:v>"Семьянины"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Лист2!$B$159:$B$163</c:f>
              <c:strCache>
                <c:ptCount val="5"/>
                <c:pt idx="0">
                  <c:v>Для семьи хорошо, если главный в ней – мужчина</c:v>
                </c:pt>
                <c:pt idx="1">
                  <c:v>Ответственность матери за материальное благополучие семьи должна быть такой же, как у отца</c:v>
                </c:pt>
                <c:pt idx="2">
                  <c:v>Карьера такая же важная часть жизни, как и семья, и для мужчины, и для женщины</c:v>
                </c:pt>
                <c:pt idx="3">
                  <c:v>Ничего страшного, если в семье женщина зарабатывает больше мужчины</c:v>
                </c:pt>
                <c:pt idx="4">
                  <c:v>Нет ничего зазорного, если мужчина берет на себя большую часть домашних обязанностей</c:v>
                </c:pt>
              </c:strCache>
            </c:strRef>
          </c:cat>
          <c:val>
            <c:numRef>
              <c:f>Лист2!$D$159:$D$163</c:f>
              <c:numCache>
                <c:formatCode>General</c:formatCode>
                <c:ptCount val="5"/>
                <c:pt idx="0">
                  <c:v>31</c:v>
                </c:pt>
                <c:pt idx="1">
                  <c:v>37</c:v>
                </c:pt>
                <c:pt idx="2">
                  <c:v>41</c:v>
                </c:pt>
                <c:pt idx="3">
                  <c:v>49</c:v>
                </c:pt>
                <c:pt idx="4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Лист2!$E$158</c:f>
              <c:strCache>
                <c:ptCount val="1"/>
                <c:pt idx="0">
                  <c:v>Весь массив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Лист2!$B$159:$B$163</c:f>
              <c:strCache>
                <c:ptCount val="5"/>
                <c:pt idx="0">
                  <c:v>Для семьи хорошо, если главный в ней – мужчина</c:v>
                </c:pt>
                <c:pt idx="1">
                  <c:v>Ответственность матери за материальное благополучие семьи должна быть такой же, как у отца</c:v>
                </c:pt>
                <c:pt idx="2">
                  <c:v>Карьера такая же важная часть жизни, как и семья, и для мужчины, и для женщины</c:v>
                </c:pt>
                <c:pt idx="3">
                  <c:v>Ничего страшного, если в семье женщина зарабатывает больше мужчины</c:v>
                </c:pt>
                <c:pt idx="4">
                  <c:v>Нет ничего зазорного, если мужчина берет на себя большую часть домашних обязанностей</c:v>
                </c:pt>
              </c:strCache>
            </c:strRef>
          </c:cat>
          <c:val>
            <c:numRef>
              <c:f>Лист2!$E$159:$E$163</c:f>
              <c:numCache>
                <c:formatCode>General</c:formatCode>
                <c:ptCount val="5"/>
                <c:pt idx="0">
                  <c:v>19</c:v>
                </c:pt>
                <c:pt idx="1">
                  <c:v>42</c:v>
                </c:pt>
                <c:pt idx="2">
                  <c:v>54</c:v>
                </c:pt>
                <c:pt idx="3">
                  <c:v>55</c:v>
                </c:pt>
                <c:pt idx="4">
                  <c:v>59</c:v>
                </c:pt>
              </c:numCache>
            </c:numRef>
          </c:val>
        </c:ser>
        <c:axId val="100783616"/>
        <c:axId val="100785152"/>
      </c:barChart>
      <c:catAx>
        <c:axId val="100783616"/>
        <c:scaling>
          <c:orientation val="minMax"/>
        </c:scaling>
        <c:axPos val="l"/>
        <c:tickLblPos val="nextTo"/>
        <c:crossAx val="100785152"/>
        <c:crosses val="autoZero"/>
        <c:auto val="1"/>
        <c:lblAlgn val="ctr"/>
        <c:lblOffset val="100"/>
      </c:catAx>
      <c:valAx>
        <c:axId val="100785152"/>
        <c:scaling>
          <c:orientation val="minMax"/>
        </c:scaling>
        <c:delete val="1"/>
        <c:axPos val="b"/>
        <c:numFmt formatCode="General" sourceLinked="1"/>
        <c:tickLblPos val="none"/>
        <c:crossAx val="10078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9733518013881"/>
          <c:y val="0.8282009180132105"/>
          <c:w val="0.2911906374991845"/>
          <c:h val="0.17179908198678961"/>
        </c:manualLayout>
      </c:layout>
    </c:legend>
    <c:plotVisOnly val="1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8818566417247607"/>
          <c:y val="3.4755134281200632E-2"/>
          <c:w val="0.5955758971811127"/>
          <c:h val="0.80410742496050569"/>
        </c:manualLayout>
      </c:layout>
      <c:barChart>
        <c:barDir val="bar"/>
        <c:grouping val="clustered"/>
        <c:ser>
          <c:idx val="0"/>
          <c:order val="0"/>
          <c:tx>
            <c:strRef>
              <c:f>Лист2!$C$158</c:f>
              <c:strCache>
                <c:ptCount val="1"/>
                <c:pt idx="0">
                  <c:v>"Несемьянины"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Лист2!$B$164:$B$166</c:f>
              <c:strCache>
                <c:ptCount val="3"/>
                <c:pt idx="0">
                  <c:v>Уход и забота о ребенке – задача женщины, а не мужчины</c:v>
                </c:pt>
                <c:pt idx="1">
                  <c:v>Отец – важная часть в жизни ребенка; ребенка трудно вырастить счастливым без отца</c:v>
                </c:pt>
                <c:pt idx="2">
                  <c:v>Мужчина должен активно включаться в воспитание ребенка, уход за ним</c:v>
                </c:pt>
              </c:strCache>
            </c:strRef>
          </c:cat>
          <c:val>
            <c:numRef>
              <c:f>Лист2!$C$164:$C$166</c:f>
              <c:numCache>
                <c:formatCode>General</c:formatCode>
                <c:ptCount val="3"/>
                <c:pt idx="0">
                  <c:v>4</c:v>
                </c:pt>
                <c:pt idx="1">
                  <c:v>44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Лист2!$D$158</c:f>
              <c:strCache>
                <c:ptCount val="1"/>
                <c:pt idx="0">
                  <c:v>"Семьянины"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Лист2!$B$164:$B$166</c:f>
              <c:strCache>
                <c:ptCount val="3"/>
                <c:pt idx="0">
                  <c:v>Уход и забота о ребенке – задача женщины, а не мужчины</c:v>
                </c:pt>
                <c:pt idx="1">
                  <c:v>Отец – важная часть в жизни ребенка; ребенка трудно вырастить счастливым без отца</c:v>
                </c:pt>
                <c:pt idx="2">
                  <c:v>Мужчина должен активно включаться в воспитание ребенка, уход за ним</c:v>
                </c:pt>
              </c:strCache>
            </c:strRef>
          </c:cat>
          <c:val>
            <c:numRef>
              <c:f>Лист2!$D$164:$D$166</c:f>
              <c:numCache>
                <c:formatCode>General</c:formatCode>
                <c:ptCount val="3"/>
                <c:pt idx="0">
                  <c:v>7</c:v>
                </c:pt>
                <c:pt idx="1">
                  <c:v>51</c:v>
                </c:pt>
                <c:pt idx="2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Лист2!$E$158</c:f>
              <c:strCache>
                <c:ptCount val="1"/>
                <c:pt idx="0">
                  <c:v>Весь массив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Лист2!$B$164:$B$166</c:f>
              <c:strCache>
                <c:ptCount val="3"/>
                <c:pt idx="0">
                  <c:v>Уход и забота о ребенке – задача женщины, а не мужчины</c:v>
                </c:pt>
                <c:pt idx="1">
                  <c:v>Отец – важная часть в жизни ребенка; ребенка трудно вырастить счастливым без отца</c:v>
                </c:pt>
                <c:pt idx="2">
                  <c:v>Мужчина должен активно включаться в воспитание ребенка, уход за ним</c:v>
                </c:pt>
              </c:strCache>
            </c:strRef>
          </c:cat>
          <c:val>
            <c:numRef>
              <c:f>Лист2!$E$164:$E$166</c:f>
              <c:numCache>
                <c:formatCode>General</c:formatCode>
                <c:ptCount val="3"/>
                <c:pt idx="0">
                  <c:v>8</c:v>
                </c:pt>
                <c:pt idx="1">
                  <c:v>50</c:v>
                </c:pt>
                <c:pt idx="2">
                  <c:v>81</c:v>
                </c:pt>
              </c:numCache>
            </c:numRef>
          </c:val>
        </c:ser>
        <c:axId val="72419200"/>
        <c:axId val="72458240"/>
      </c:barChart>
      <c:catAx>
        <c:axId val="72419200"/>
        <c:scaling>
          <c:orientation val="minMax"/>
        </c:scaling>
        <c:axPos val="l"/>
        <c:tickLblPos val="nextTo"/>
        <c:crossAx val="72458240"/>
        <c:crosses val="autoZero"/>
        <c:auto val="1"/>
        <c:lblAlgn val="ctr"/>
        <c:lblOffset val="100"/>
      </c:catAx>
      <c:valAx>
        <c:axId val="72458240"/>
        <c:scaling>
          <c:orientation val="minMax"/>
        </c:scaling>
        <c:delete val="1"/>
        <c:axPos val="b"/>
        <c:numFmt formatCode="General" sourceLinked="1"/>
        <c:tickLblPos val="none"/>
        <c:crossAx val="7241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973351801388089"/>
          <c:y val="0.82820091801321061"/>
          <c:w val="0.2911906374991845"/>
          <c:h val="0.17179908198678967"/>
        </c:manualLayout>
      </c:layout>
    </c:legend>
    <c:plotVisOnly val="1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6389045527498E-2"/>
          <c:y val="3.9814328997456953E-2"/>
          <c:w val="0.68875101970568164"/>
          <c:h val="0.7224456770958177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Образование в ВУЗе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Лист2!$B$2:$G$3</c:f>
              <c:multiLvlStrCache>
                <c:ptCount val="6"/>
                <c:lvl>
                  <c:pt idx="0">
                    <c:v>9 класс</c:v>
                  </c:pt>
                  <c:pt idx="1">
                    <c:v>10-11 класс</c:v>
                  </c:pt>
                  <c:pt idx="2">
                    <c:v>9 класс</c:v>
                  </c:pt>
                  <c:pt idx="3">
                    <c:v>10-11 класс</c:v>
                  </c:pt>
                  <c:pt idx="4">
                    <c:v>9 класс</c:v>
                  </c:pt>
                  <c:pt idx="5">
                    <c:v>10-11 класс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Лист2!$B$4:$G$4</c:f>
              <c:numCache>
                <c:formatCode>General</c:formatCode>
                <c:ptCount val="6"/>
                <c:pt idx="0">
                  <c:v>23</c:v>
                </c:pt>
                <c:pt idx="1">
                  <c:v>75</c:v>
                </c:pt>
                <c:pt idx="2">
                  <c:v>31</c:v>
                </c:pt>
                <c:pt idx="3">
                  <c:v>67</c:v>
                </c:pt>
                <c:pt idx="4">
                  <c:v>35</c:v>
                </c:pt>
                <c:pt idx="5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2B-44AE-8ADC-16AADED9C8ED}"/>
            </c:ext>
          </c:extLst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Образование  СПО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Лист2!$B$2:$G$3</c:f>
              <c:multiLvlStrCache>
                <c:ptCount val="6"/>
                <c:lvl>
                  <c:pt idx="0">
                    <c:v>9 класс</c:v>
                  </c:pt>
                  <c:pt idx="1">
                    <c:v>10-11 класс</c:v>
                  </c:pt>
                  <c:pt idx="2">
                    <c:v>9 класс</c:v>
                  </c:pt>
                  <c:pt idx="3">
                    <c:v>10-11 класс</c:v>
                  </c:pt>
                  <c:pt idx="4">
                    <c:v>9 класс</c:v>
                  </c:pt>
                  <c:pt idx="5">
                    <c:v>10-11 класс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Лист2!$B$5:$G$5</c:f>
              <c:numCache>
                <c:formatCode>General</c:formatCode>
                <c:ptCount val="6"/>
                <c:pt idx="0">
                  <c:v>42</c:v>
                </c:pt>
                <c:pt idx="1">
                  <c:v>4</c:v>
                </c:pt>
                <c:pt idx="2">
                  <c:v>34</c:v>
                </c:pt>
                <c:pt idx="3">
                  <c:v>2</c:v>
                </c:pt>
                <c:pt idx="4">
                  <c:v>26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2B-44AE-8ADC-16AADED9C8ED}"/>
            </c:ext>
          </c:extLst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Работать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Лист2!$B$2:$G$3</c:f>
              <c:multiLvlStrCache>
                <c:ptCount val="6"/>
                <c:lvl>
                  <c:pt idx="0">
                    <c:v>9 класс</c:v>
                  </c:pt>
                  <c:pt idx="1">
                    <c:v>10-11 класс</c:v>
                  </c:pt>
                  <c:pt idx="2">
                    <c:v>9 класс</c:v>
                  </c:pt>
                  <c:pt idx="3">
                    <c:v>10-11 класс</c:v>
                  </c:pt>
                  <c:pt idx="4">
                    <c:v>9 класс</c:v>
                  </c:pt>
                  <c:pt idx="5">
                    <c:v>10-11 класс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Лист2!$B$6:$G$6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2B-44AE-8ADC-16AADED9C8ED}"/>
            </c:ext>
          </c:extLst>
        </c:ser>
        <c:ser>
          <c:idx val="3"/>
          <c:order val="3"/>
          <c:tx>
            <c:strRef>
              <c:f>Лист2!$A$7</c:f>
              <c:strCache>
                <c:ptCount val="1"/>
                <c:pt idx="0">
                  <c:v>Работать и учиться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Лист2!$B$2:$G$3</c:f>
              <c:multiLvlStrCache>
                <c:ptCount val="6"/>
                <c:lvl>
                  <c:pt idx="0">
                    <c:v>9 класс</c:v>
                  </c:pt>
                  <c:pt idx="1">
                    <c:v>10-11 класс</c:v>
                  </c:pt>
                  <c:pt idx="2">
                    <c:v>9 класс</c:v>
                  </c:pt>
                  <c:pt idx="3">
                    <c:v>10-11 класс</c:v>
                  </c:pt>
                  <c:pt idx="4">
                    <c:v>9 класс</c:v>
                  </c:pt>
                  <c:pt idx="5">
                    <c:v>10-11 класс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Лист2!$B$7:$G$7</c:f>
              <c:numCache>
                <c:formatCode>General</c:formatCode>
                <c:ptCount val="6"/>
                <c:pt idx="0">
                  <c:v>18</c:v>
                </c:pt>
                <c:pt idx="1">
                  <c:v>11</c:v>
                </c:pt>
                <c:pt idx="2">
                  <c:v>21</c:v>
                </c:pt>
                <c:pt idx="3">
                  <c:v>16</c:v>
                </c:pt>
                <c:pt idx="4">
                  <c:v>18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2B-44AE-8ADC-16AADED9C8ED}"/>
            </c:ext>
          </c:extLst>
        </c:ser>
        <c:ser>
          <c:idx val="4"/>
          <c:order val="4"/>
          <c:tx>
            <c:strRef>
              <c:f>Лист2!$A$8</c:f>
              <c:strCache>
                <c:ptCount val="1"/>
                <c:pt idx="0">
                  <c:v>Пока не определился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dLbls>
            <c:showVal val="1"/>
          </c:dLbls>
          <c:cat>
            <c:multiLvlStrRef>
              <c:f>Лист2!$B$2:$G$3</c:f>
              <c:multiLvlStrCache>
                <c:ptCount val="6"/>
                <c:lvl>
                  <c:pt idx="0">
                    <c:v>9 класс</c:v>
                  </c:pt>
                  <c:pt idx="1">
                    <c:v>10-11 класс</c:v>
                  </c:pt>
                  <c:pt idx="2">
                    <c:v>9 класс</c:v>
                  </c:pt>
                  <c:pt idx="3">
                    <c:v>10-11 класс</c:v>
                  </c:pt>
                  <c:pt idx="4">
                    <c:v>9 класс</c:v>
                  </c:pt>
                  <c:pt idx="5">
                    <c:v>10-11 класс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Лист2!$B$8:$G$8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10</c:v>
                </c:pt>
                <c:pt idx="3">
                  <c:v>5</c:v>
                </c:pt>
                <c:pt idx="4">
                  <c:v>18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2B-44AE-8ADC-16AADED9C8ED}"/>
            </c:ext>
          </c:extLst>
        </c:ser>
        <c:gapWidth val="55"/>
        <c:overlap val="100"/>
        <c:axId val="115210496"/>
        <c:axId val="115742592"/>
      </c:barChart>
      <c:catAx>
        <c:axId val="115210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5742592"/>
        <c:crosses val="autoZero"/>
        <c:auto val="1"/>
        <c:lblAlgn val="ctr"/>
        <c:lblOffset val="100"/>
      </c:catAx>
      <c:valAx>
        <c:axId val="1157425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52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0538670457716"/>
          <c:y val="8.2022647712728209E-4"/>
          <c:w val="0.2276182473795488"/>
          <c:h val="0.76366847004392169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Лист2!$E$93</c:f>
              <c:strCache>
                <c:ptCount val="1"/>
                <c:pt idx="0">
                  <c:v>в другой стране</c:v>
                </c:pt>
              </c:strCache>
            </c:strRef>
          </c:tx>
          <c:spPr>
            <a:solidFill>
              <a:srgbClr val="66010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Лист2!$F$93:$K$93</c:f>
              <c:numCache>
                <c:formatCode>0</c:formatCode>
                <c:ptCount val="6"/>
                <c:pt idx="0">
                  <c:v>9.4</c:v>
                </c:pt>
                <c:pt idx="1">
                  <c:v>5.0999999999999996</c:v>
                </c:pt>
                <c:pt idx="2">
                  <c:v>4.7</c:v>
                </c:pt>
                <c:pt idx="3">
                  <c:v>4.3</c:v>
                </c:pt>
                <c:pt idx="4">
                  <c:v>4.3</c:v>
                </c:pt>
                <c:pt idx="5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F0-411E-B06C-DFAFBF165BF1}"/>
            </c:ext>
          </c:extLst>
        </c:ser>
        <c:ser>
          <c:idx val="1"/>
          <c:order val="1"/>
          <c:tx>
            <c:strRef>
              <c:f>Лист2!$E$94</c:f>
              <c:strCache>
                <c:ptCount val="1"/>
                <c:pt idx="0">
                  <c:v>в Москве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Лист2!$F$94:$K$94</c:f>
              <c:numCache>
                <c:formatCode>0</c:formatCode>
                <c:ptCount val="6"/>
                <c:pt idx="0">
                  <c:v>9.4</c:v>
                </c:pt>
                <c:pt idx="1">
                  <c:v>3.4</c:v>
                </c:pt>
                <c:pt idx="2">
                  <c:v>17.2</c:v>
                </c:pt>
                <c:pt idx="3">
                  <c:v>7.1</c:v>
                </c:pt>
                <c:pt idx="4">
                  <c:v>18.3</c:v>
                </c:pt>
                <c:pt idx="5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F0-411E-B06C-DFAFBF165BF1}"/>
            </c:ext>
          </c:extLst>
        </c:ser>
        <c:ser>
          <c:idx val="2"/>
          <c:order val="2"/>
          <c:tx>
            <c:strRef>
              <c:f>Лист2!$E$95</c:f>
              <c:strCache>
                <c:ptCount val="1"/>
                <c:pt idx="0">
                  <c:v>в Санкт-Петербурге</c:v>
                </c:pt>
              </c:strCache>
            </c:strRef>
          </c:tx>
          <c:spPr>
            <a:solidFill>
              <a:srgbClr val="A50E13">
                <a:lumMod val="40000"/>
                <a:lumOff val="6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Лист2!$F$95:$K$95</c:f>
              <c:numCache>
                <c:formatCode>0</c:formatCode>
                <c:ptCount val="6"/>
                <c:pt idx="0">
                  <c:v>32.800000000000004</c:v>
                </c:pt>
                <c:pt idx="1">
                  <c:v>13.6</c:v>
                </c:pt>
                <c:pt idx="2">
                  <c:v>54.7</c:v>
                </c:pt>
                <c:pt idx="3">
                  <c:v>5.7</c:v>
                </c:pt>
                <c:pt idx="4">
                  <c:v>41.9</c:v>
                </c:pt>
                <c:pt idx="5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F0-411E-B06C-DFAFBF165BF1}"/>
            </c:ext>
          </c:extLst>
        </c:ser>
        <c:ser>
          <c:idx val="3"/>
          <c:order val="3"/>
          <c:tx>
            <c:strRef>
              <c:f>Лист2!$E$96</c:f>
              <c:strCache>
                <c:ptCount val="1"/>
                <c:pt idx="0">
                  <c:v>В другом городе России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Лист2!$F$96:$K$96</c:f>
              <c:numCache>
                <c:formatCode>0</c:formatCode>
                <c:ptCount val="6"/>
                <c:pt idx="0">
                  <c:v>21.9</c:v>
                </c:pt>
                <c:pt idx="1">
                  <c:v>12.3</c:v>
                </c:pt>
                <c:pt idx="2">
                  <c:v>10.9</c:v>
                </c:pt>
                <c:pt idx="3">
                  <c:v>15.7</c:v>
                </c:pt>
                <c:pt idx="4">
                  <c:v>11.8</c:v>
                </c:pt>
                <c:pt idx="5">
                  <c:v>8.7000000000000011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F0-411E-B06C-DFAFBF165BF1}"/>
            </c:ext>
          </c:extLst>
        </c:ser>
        <c:ser>
          <c:idx val="4"/>
          <c:order val="4"/>
          <c:tx>
            <c:strRef>
              <c:f>Лист2!$E$97</c:f>
              <c:strCache>
                <c:ptCount val="1"/>
                <c:pt idx="0">
                  <c:v>в Череповце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Лист2!$F$97:$K$97</c:f>
              <c:numCache>
                <c:formatCode>0</c:formatCode>
                <c:ptCount val="6"/>
                <c:pt idx="0">
                  <c:v>9.4</c:v>
                </c:pt>
                <c:pt idx="1">
                  <c:v>22.9</c:v>
                </c:pt>
                <c:pt idx="2">
                  <c:v>1.6</c:v>
                </c:pt>
                <c:pt idx="3">
                  <c:v>2.9</c:v>
                </c:pt>
                <c:pt idx="4">
                  <c:v>15.1</c:v>
                </c:pt>
                <c:pt idx="5">
                  <c:v>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F0-411E-B06C-DFAFBF165BF1}"/>
            </c:ext>
          </c:extLst>
        </c:ser>
        <c:ser>
          <c:idx val="5"/>
          <c:order val="5"/>
          <c:tx>
            <c:strRef>
              <c:f>Лист2!$E$98</c:f>
              <c:strCache>
                <c:ptCount val="1"/>
                <c:pt idx="0">
                  <c:v>в Вологде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F0-411E-B06C-DFAFBF165BF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F0-411E-B06C-DFAFBF165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Лист2!$F$98:$K$98</c:f>
              <c:numCache>
                <c:formatCode>0</c:formatCode>
                <c:ptCount val="6"/>
                <c:pt idx="0">
                  <c:v>17.2</c:v>
                </c:pt>
                <c:pt idx="1">
                  <c:v>27.5</c:v>
                </c:pt>
                <c:pt idx="2">
                  <c:v>1.6</c:v>
                </c:pt>
                <c:pt idx="3">
                  <c:v>38.6</c:v>
                </c:pt>
                <c:pt idx="4">
                  <c:v>1.1000000000000001</c:v>
                </c:pt>
                <c:pt idx="5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AF0-411E-B06C-DFAFBF165BF1}"/>
            </c:ext>
          </c:extLst>
        </c:ser>
        <c:ser>
          <c:idx val="6"/>
          <c:order val="6"/>
          <c:tx>
            <c:strRef>
              <c:f>Лист2!$E$99</c:f>
              <c:strCache>
                <c:ptCount val="1"/>
                <c:pt idx="0">
                  <c:v>В другом городе Вологодской области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F0-411E-B06C-DFAFBF165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Лист2!$F$99:$K$99</c:f>
              <c:numCache>
                <c:formatCode>0</c:formatCode>
                <c:ptCount val="6"/>
                <c:pt idx="0">
                  <c:v>6.3</c:v>
                </c:pt>
                <c:pt idx="1">
                  <c:v>8.5</c:v>
                </c:pt>
                <c:pt idx="2">
                  <c:v>0</c:v>
                </c:pt>
                <c:pt idx="3">
                  <c:v>2.9</c:v>
                </c:pt>
                <c:pt idx="4">
                  <c:v>2.2000000000000002</c:v>
                </c:pt>
                <c:pt idx="5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F0-411E-B06C-DFAFBF165BF1}"/>
            </c:ext>
          </c:extLst>
        </c:ser>
        <c:ser>
          <c:idx val="7"/>
          <c:order val="7"/>
          <c:tx>
            <c:strRef>
              <c:f>Лист2!$E$100</c:f>
              <c:strCache>
                <c:ptCount val="1"/>
                <c:pt idx="0">
                  <c:v>Еще не определился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Лист2!$F$91:$K$92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Лист2!$F$100:$K$100</c:f>
              <c:numCache>
                <c:formatCode>0</c:formatCode>
                <c:ptCount val="6"/>
                <c:pt idx="0">
                  <c:v>12.5</c:v>
                </c:pt>
                <c:pt idx="1">
                  <c:v>15.3</c:v>
                </c:pt>
                <c:pt idx="2">
                  <c:v>14.1</c:v>
                </c:pt>
                <c:pt idx="3">
                  <c:v>25.7</c:v>
                </c:pt>
                <c:pt idx="4">
                  <c:v>11.8</c:v>
                </c:pt>
                <c:pt idx="5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F0-411E-B06C-DFAFBF165BF1}"/>
            </c:ext>
          </c:extLst>
        </c:ser>
        <c:gapWidth val="55"/>
        <c:overlap val="100"/>
        <c:axId val="132097152"/>
        <c:axId val="141525760"/>
      </c:barChart>
      <c:catAx>
        <c:axId val="132097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525760"/>
        <c:crosses val="autoZero"/>
        <c:auto val="1"/>
        <c:lblAlgn val="ctr"/>
        <c:lblOffset val="100"/>
      </c:catAx>
      <c:valAx>
        <c:axId val="14152576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209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27722790227185"/>
          <c:y val="3.9724664200968277E-2"/>
          <c:w val="0.30762619351494608"/>
          <c:h val="0.78989266308986095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402186048171129E-2"/>
          <c:y val="3.4144961116132022E-2"/>
          <c:w val="0.53485544044585565"/>
          <c:h val="0.89324206039748144"/>
        </c:manualLayout>
      </c:layout>
      <c:barChart>
        <c:barDir val="col"/>
        <c:grouping val="percentStacked"/>
        <c:ser>
          <c:idx val="0"/>
          <c:order val="0"/>
          <c:tx>
            <c:strRef>
              <c:f>Лист2!$A$30</c:f>
              <c:strCache>
                <c:ptCount val="1"/>
                <c:pt idx="0">
                  <c:v>Не хотел бы никуда уезжать, мне здесь нравится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Лист2!$B$30:$D$30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C-410C-84F5-11F6E62229CE}"/>
            </c:ext>
          </c:extLst>
        </c:ser>
        <c:ser>
          <c:idx val="1"/>
          <c:order val="1"/>
          <c:tx>
            <c:strRef>
              <c:f>Лист2!$A$31</c:f>
              <c:strCache>
                <c:ptCount val="1"/>
                <c:pt idx="0">
                  <c:v>Мне не нравится здесь жить, но я привык и не собираюсь уезжать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Лист2!$B$31:$D$31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EC-410C-84F5-11F6E62229CE}"/>
            </c:ext>
          </c:extLst>
        </c:ser>
        <c:ser>
          <c:idx val="2"/>
          <c:order val="2"/>
          <c:tx>
            <c:strRef>
              <c:f>Лист2!$A$32</c:f>
              <c:strCache>
                <c:ptCount val="1"/>
                <c:pt idx="0">
                  <c:v>Да, в  Вологду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EC-410C-84F5-11F6E62229C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EC-410C-84F5-11F6E6222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Лист2!$B$32:$D$32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EC-410C-84F5-11F6E62229CE}"/>
            </c:ext>
          </c:extLst>
        </c:ser>
        <c:ser>
          <c:idx val="3"/>
          <c:order val="3"/>
          <c:tx>
            <c:strRef>
              <c:f>Лист2!$A$33</c:f>
              <c:strCache>
                <c:ptCount val="1"/>
                <c:pt idx="0">
                  <c:v>Да,  в Череповец</c:v>
                </c:pt>
              </c:strCache>
            </c:strRef>
          </c:tx>
          <c:spPr>
            <a:solidFill>
              <a:srgbClr val="88D0F4"/>
            </a:solidFill>
            <a:ln>
              <a:noFill/>
            </a:ln>
            <a:effectLst/>
          </c:spPr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EC-410C-84F5-11F6E6222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Лист2!$B$33:$D$33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EC-410C-84F5-11F6E62229CE}"/>
            </c:ext>
          </c:extLst>
        </c:ser>
        <c:ser>
          <c:idx val="4"/>
          <c:order val="4"/>
          <c:tx>
            <c:strRef>
              <c:f>Лист2!$A$34</c:f>
              <c:strCache>
                <c:ptCount val="1"/>
                <c:pt idx="0">
                  <c:v>В другой город, поселок Вологодской области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Лист2!$B$34:$D$34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EC-410C-84F5-11F6E62229CE}"/>
            </c:ext>
          </c:extLst>
        </c:ser>
        <c:ser>
          <c:idx val="5"/>
          <c:order val="5"/>
          <c:tx>
            <c:strRef>
              <c:f>Лист2!$A$35</c:f>
              <c:strCache>
                <c:ptCount val="1"/>
                <c:pt idx="0">
                  <c:v>В другой город страны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Лист2!$B$35:$D$35</c:f>
              <c:numCache>
                <c:formatCode>General</c:formatCode>
                <c:ptCount val="3"/>
                <c:pt idx="0">
                  <c:v>23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EC-410C-84F5-11F6E62229CE}"/>
            </c:ext>
          </c:extLst>
        </c:ser>
        <c:ser>
          <c:idx val="6"/>
          <c:order val="6"/>
          <c:tx>
            <c:strRef>
              <c:f>Лист2!$A$36</c:f>
              <c:strCache>
                <c:ptCount val="1"/>
                <c:pt idx="0">
                  <c:v>Да, хотел бы переехать в Москву</c:v>
                </c:pt>
              </c:strCache>
            </c:strRef>
          </c:tx>
          <c:spPr>
            <a:solidFill>
              <a:srgbClr val="A50E13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Лист2!$B$36:$D$36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EC-410C-84F5-11F6E62229CE}"/>
            </c:ext>
          </c:extLst>
        </c:ser>
        <c:ser>
          <c:idx val="7"/>
          <c:order val="7"/>
          <c:tx>
            <c:strRef>
              <c:f>Лист2!$A$37</c:f>
              <c:strCache>
                <c:ptCount val="1"/>
                <c:pt idx="0">
                  <c:v>Да, в Санкт-Петербург</c:v>
                </c:pt>
              </c:strCache>
            </c:strRef>
          </c:tx>
          <c:spPr>
            <a:solidFill>
              <a:srgbClr val="DA251D">
                <a:lumMod val="40000"/>
                <a:lumOff val="6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Лист2!$B$37:$D$37</c:f>
              <c:numCache>
                <c:formatCode>General</c:formatCode>
                <c:ptCount val="3"/>
                <c:pt idx="0">
                  <c:v>22</c:v>
                </c:pt>
                <c:pt idx="1">
                  <c:v>28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EC-410C-84F5-11F6E62229CE}"/>
            </c:ext>
          </c:extLst>
        </c:ser>
        <c:ser>
          <c:idx val="8"/>
          <c:order val="8"/>
          <c:tx>
            <c:strRef>
              <c:f>Лист2!$A$38</c:f>
              <c:strCache>
                <c:ptCount val="1"/>
                <c:pt idx="0">
                  <c:v>За границу</c:v>
                </c:pt>
              </c:strCache>
            </c:strRef>
          </c:tx>
          <c:spPr>
            <a:solidFill>
              <a:srgbClr val="A50E1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Лист2!$B$29:$D$29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Лист2!$B$38:$D$38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5EC-410C-84F5-11F6E62229CE}"/>
            </c:ext>
          </c:extLst>
        </c:ser>
        <c:gapWidth val="55"/>
        <c:overlap val="100"/>
        <c:axId val="258161280"/>
        <c:axId val="259134592"/>
      </c:barChart>
      <c:catAx>
        <c:axId val="25816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59134592"/>
        <c:crosses val="autoZero"/>
        <c:auto val="1"/>
        <c:lblAlgn val="ctr"/>
        <c:lblOffset val="100"/>
      </c:catAx>
      <c:valAx>
        <c:axId val="2591345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5816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5842967560151"/>
          <c:y val="6.2394099471743342E-3"/>
          <c:w val="0.38187942565735283"/>
          <c:h val="0.9207125876653700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182062980480794E-2"/>
          <c:y val="3.7356067499766756E-2"/>
          <c:w val="0.81605398315784317"/>
          <c:h val="0.7038455357360126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Лист2!$G$126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Лист2!$H$124:$M$125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Лист2!$H$126:$M$126</c:f>
              <c:numCache>
                <c:formatCode>0</c:formatCode>
                <c:ptCount val="6"/>
                <c:pt idx="0">
                  <c:v>6.2</c:v>
                </c:pt>
                <c:pt idx="1">
                  <c:v>5.9</c:v>
                </c:pt>
                <c:pt idx="2">
                  <c:v>1.5</c:v>
                </c:pt>
                <c:pt idx="3">
                  <c:v>7.1</c:v>
                </c:pt>
                <c:pt idx="4">
                  <c:v>7.5</c:v>
                </c:pt>
                <c:pt idx="5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2-4C23-B9DB-5B824817BADF}"/>
            </c:ext>
          </c:extLst>
        </c:ser>
        <c:ser>
          <c:idx val="1"/>
          <c:order val="1"/>
          <c:tx>
            <c:strRef>
              <c:f>Лист2!$G$127</c:f>
              <c:strCache>
                <c:ptCount val="1"/>
                <c:pt idx="0">
                  <c:v>Скорее да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Лист2!$H$124:$M$125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Лист2!$H$127:$M$127</c:f>
              <c:numCache>
                <c:formatCode>0</c:formatCode>
                <c:ptCount val="6"/>
                <c:pt idx="0">
                  <c:v>4.7</c:v>
                </c:pt>
                <c:pt idx="1">
                  <c:v>8.4</c:v>
                </c:pt>
                <c:pt idx="2">
                  <c:v>24.6</c:v>
                </c:pt>
                <c:pt idx="3">
                  <c:v>12.9</c:v>
                </c:pt>
                <c:pt idx="4">
                  <c:v>10.8</c:v>
                </c:pt>
                <c:pt idx="5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2-4C23-B9DB-5B824817BADF}"/>
            </c:ext>
          </c:extLst>
        </c:ser>
        <c:ser>
          <c:idx val="2"/>
          <c:order val="2"/>
          <c:tx>
            <c:strRef>
              <c:f>Лист2!$G$128</c:f>
              <c:strCache>
                <c:ptCount val="1"/>
                <c:pt idx="0">
                  <c:v>Скорее нет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Лист2!$H$124:$M$125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Лист2!$H$128:$M$128</c:f>
              <c:numCache>
                <c:formatCode>0</c:formatCode>
                <c:ptCount val="6"/>
                <c:pt idx="0">
                  <c:v>19.399999999999999</c:v>
                </c:pt>
                <c:pt idx="1">
                  <c:v>19</c:v>
                </c:pt>
                <c:pt idx="2">
                  <c:v>18.5</c:v>
                </c:pt>
                <c:pt idx="3">
                  <c:v>28.6</c:v>
                </c:pt>
                <c:pt idx="4">
                  <c:v>20.399999999999999</c:v>
                </c:pt>
                <c:pt idx="5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12-4C23-B9DB-5B824817BADF}"/>
            </c:ext>
          </c:extLst>
        </c:ser>
        <c:ser>
          <c:idx val="3"/>
          <c:order val="3"/>
          <c:tx>
            <c:strRef>
              <c:f>Лист2!$G$129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Лист2!$H$124:$M$125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Лист2!$H$129:$M$129</c:f>
              <c:numCache>
                <c:formatCode>0</c:formatCode>
                <c:ptCount val="6"/>
                <c:pt idx="0">
                  <c:v>61.2</c:v>
                </c:pt>
                <c:pt idx="1">
                  <c:v>57</c:v>
                </c:pt>
                <c:pt idx="2">
                  <c:v>50.8</c:v>
                </c:pt>
                <c:pt idx="3">
                  <c:v>28.6</c:v>
                </c:pt>
                <c:pt idx="4">
                  <c:v>50.5</c:v>
                </c:pt>
                <c:pt idx="5">
                  <c:v>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12-4C23-B9DB-5B824817BADF}"/>
            </c:ext>
          </c:extLst>
        </c:ser>
        <c:ser>
          <c:idx val="4"/>
          <c:order val="4"/>
          <c:tx>
            <c:strRef>
              <c:f>Лист2!$G$130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Лист2!$H$124:$M$125</c:f>
              <c:multiLvlStrCache>
                <c:ptCount val="6"/>
                <c:lvl>
                  <c:pt idx="0">
                    <c:v>ВУЗ</c:v>
                  </c:pt>
                  <c:pt idx="1">
                    <c:v>СПО</c:v>
                  </c:pt>
                  <c:pt idx="2">
                    <c:v>ВУЗ</c:v>
                  </c:pt>
                  <c:pt idx="3">
                    <c:v>СПО</c:v>
                  </c:pt>
                  <c:pt idx="4">
                    <c:v>ВУЗ</c:v>
                  </c:pt>
                  <c:pt idx="5">
                    <c:v>СПО</c:v>
                  </c:pt>
                </c:lvl>
                <c:lvl>
                  <c:pt idx="0">
                    <c:v>Районы</c:v>
                  </c:pt>
                  <c:pt idx="2">
                    <c:v>Вологда</c:v>
                  </c:pt>
                  <c:pt idx="4">
                    <c:v>Череповец</c:v>
                  </c:pt>
                </c:lvl>
              </c:multiLvlStrCache>
            </c:multiLvlStrRef>
          </c:cat>
          <c:val>
            <c:numRef>
              <c:f>Лист2!$H$130:$M$130</c:f>
              <c:numCache>
                <c:formatCode>0</c:formatCode>
                <c:ptCount val="6"/>
                <c:pt idx="0">
                  <c:v>8.5</c:v>
                </c:pt>
                <c:pt idx="1">
                  <c:v>9.7000000000000011</c:v>
                </c:pt>
                <c:pt idx="2">
                  <c:v>4.5999999999999996</c:v>
                </c:pt>
                <c:pt idx="3">
                  <c:v>22.9</c:v>
                </c:pt>
                <c:pt idx="4">
                  <c:v>10.8</c:v>
                </c:pt>
                <c:pt idx="5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12-4C23-B9DB-5B824817BADF}"/>
            </c:ext>
          </c:extLst>
        </c:ser>
        <c:gapWidth val="55"/>
        <c:overlap val="100"/>
        <c:axId val="261198592"/>
        <c:axId val="261200128"/>
      </c:barChart>
      <c:catAx>
        <c:axId val="261198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1200128"/>
        <c:crosses val="autoZero"/>
        <c:auto val="1"/>
        <c:lblAlgn val="ctr"/>
        <c:lblOffset val="100"/>
      </c:catAx>
      <c:valAx>
        <c:axId val="261200128"/>
        <c:scaling>
          <c:orientation val="minMax"/>
        </c:scaling>
        <c:axPos val="l"/>
        <c:numFmt formatCode="0%" sourceLinked="1"/>
        <c:majorTickMark val="none"/>
        <c:tickLblPos val="none"/>
        <c:crossAx val="2611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03147289334154"/>
          <c:y val="0.21587641238140526"/>
          <c:w val="0.19032367104000919"/>
          <c:h val="0.5034253517542696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87817116838907"/>
          <c:y val="4.3586375591629672E-2"/>
          <c:w val="0.48812182883161087"/>
          <c:h val="0.9128272488167404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5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41-4B22-A40C-061EC30E1158}"/>
              </c:ext>
            </c:extLst>
          </c:dPt>
          <c:dPt>
            <c:idx val="6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41-4B22-A40C-061EC30E1158}"/>
              </c:ext>
            </c:extLst>
          </c:dPt>
          <c:dPt>
            <c:idx val="7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41-4B22-A40C-061EC30E11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Лист3!$H$6:$H$13</c:f>
              <c:strCache>
                <c:ptCount val="8"/>
                <c:pt idx="0">
                  <c:v>Поступить в ВУЗ легче после СПО, чем после 11 класса </c:v>
                </c:pt>
                <c:pt idx="1">
                  <c:v>Бесплатная или доступная оплата обучения</c:v>
                </c:pt>
                <c:pt idx="2">
                  <c:v>Хочу быстрее начать зарабатывать</c:v>
                </c:pt>
                <c:pt idx="3">
                  <c:v>Желание скорее стать самостоятельным</c:v>
                </c:pt>
                <c:pt idx="4">
                  <c:v>В учреждение СПО проще поступить</c:v>
                </c:pt>
                <c:pt idx="5">
                  <c:v>Чтобы избежать сдачу ЕГЭ</c:v>
                </c:pt>
                <c:pt idx="6">
                  <c:v>Здесь хорошее обучение по профессии, которая нравится</c:v>
                </c:pt>
                <c:pt idx="7">
                  <c:v>Можно получить востребованную профессию</c:v>
                </c:pt>
              </c:strCache>
            </c:strRef>
          </c:cat>
          <c:val>
            <c:numRef>
              <c:f>Лист3!$I$6:$I$13</c:f>
              <c:numCache>
                <c:formatCode>0%</c:formatCode>
                <c:ptCount val="8"/>
                <c:pt idx="0">
                  <c:v>0.21000000000000013</c:v>
                </c:pt>
                <c:pt idx="1">
                  <c:v>0.22</c:v>
                </c:pt>
                <c:pt idx="2">
                  <c:v>0.23</c:v>
                </c:pt>
                <c:pt idx="3">
                  <c:v>0.28000000000000008</c:v>
                </c:pt>
                <c:pt idx="4">
                  <c:v>0.28000000000000008</c:v>
                </c:pt>
                <c:pt idx="5">
                  <c:v>0.31000000000000028</c:v>
                </c:pt>
                <c:pt idx="6">
                  <c:v>0.37000000000000027</c:v>
                </c:pt>
                <c:pt idx="7">
                  <c:v>0.39000000000000035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41-4B22-A40C-061EC30E1158}"/>
            </c:ext>
          </c:extLst>
        </c:ser>
        <c:gapWidth val="100"/>
        <c:axId val="193091456"/>
        <c:axId val="193101824"/>
      </c:barChart>
      <c:catAx>
        <c:axId val="193091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3101824"/>
        <c:crosses val="autoZero"/>
        <c:auto val="1"/>
        <c:lblAlgn val="ctr"/>
        <c:lblOffset val="100"/>
      </c:catAx>
      <c:valAx>
        <c:axId val="19310182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9309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992136962760068E-2"/>
          <c:y val="4.5281604907138749E-2"/>
          <c:w val="0.60644431294347911"/>
          <c:h val="0.7859563326751400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Лист3!$A$34</c:f>
              <c:strCache>
                <c:ptCount val="1"/>
                <c:pt idx="0">
                  <c:v>Работать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Лист3!$B$32:$F$33</c:f>
              <c:multiLvlStrCache>
                <c:ptCount val="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из Череповца</c:v>
                  </c:pt>
                  <c:pt idx="4">
                    <c:v>из районов </c:v>
                  </c:pt>
                </c:lvl>
                <c:lvl>
                  <c:pt idx="0">
                    <c:v>Школьники </c:v>
                  </c:pt>
                  <c:pt idx="3">
                    <c:v>Студенты СПО</c:v>
                  </c:pt>
                </c:lvl>
              </c:multiLvlStrCache>
            </c:multiLvlStrRef>
          </c:cat>
          <c:val>
            <c:numRef>
              <c:f>Лист3!$B$34:$F$34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36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3A-46DA-B582-05D1C846142F}"/>
            </c:ext>
          </c:extLst>
        </c:ser>
        <c:ser>
          <c:idx val="1"/>
          <c:order val="1"/>
          <c:tx>
            <c:strRef>
              <c:f>Лист3!$A$35</c:f>
              <c:strCache>
                <c:ptCount val="1"/>
                <c:pt idx="0">
                  <c:v>Работать и учиться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Лист3!$B$32:$F$33</c:f>
              <c:multiLvlStrCache>
                <c:ptCount val="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из Череповца</c:v>
                  </c:pt>
                  <c:pt idx="4">
                    <c:v>из районов </c:v>
                  </c:pt>
                </c:lvl>
                <c:lvl>
                  <c:pt idx="0">
                    <c:v>Школьники </c:v>
                  </c:pt>
                  <c:pt idx="3">
                    <c:v>Студенты СПО</c:v>
                  </c:pt>
                </c:lvl>
              </c:multiLvlStrCache>
            </c:multiLvlStrRef>
          </c:cat>
          <c:val>
            <c:numRef>
              <c:f>Лист3!$B$35:$F$35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31</c:v>
                </c:pt>
                <c:pt idx="3">
                  <c:v>40</c:v>
                </c:pt>
                <c:pt idx="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3A-46DA-B582-05D1C846142F}"/>
            </c:ext>
          </c:extLst>
        </c:ser>
        <c:ser>
          <c:idx val="2"/>
          <c:order val="2"/>
          <c:tx>
            <c:strRef>
              <c:f>Лист3!$A$36</c:f>
              <c:strCache>
                <c:ptCount val="1"/>
                <c:pt idx="0">
                  <c:v>Получать высшее образование сразу после СПО</c:v>
                </c:pt>
              </c:strCache>
            </c:strRef>
          </c:tx>
          <c:spPr>
            <a:solidFill>
              <a:srgbClr val="DA251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Лист3!$B$32:$F$33</c:f>
              <c:multiLvlStrCache>
                <c:ptCount val="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из Череповца</c:v>
                  </c:pt>
                  <c:pt idx="4">
                    <c:v>из районов </c:v>
                  </c:pt>
                </c:lvl>
                <c:lvl>
                  <c:pt idx="0">
                    <c:v>Школьники </c:v>
                  </c:pt>
                  <c:pt idx="3">
                    <c:v>Студенты СПО</c:v>
                  </c:pt>
                </c:lvl>
              </c:multiLvlStrCache>
            </c:multiLvlStrRef>
          </c:cat>
          <c:val>
            <c:numRef>
              <c:f>Лист3!$B$36:$F$36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24</c:v>
                </c:pt>
                <c:pt idx="3">
                  <c:v>22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3A-46DA-B582-05D1C846142F}"/>
            </c:ext>
          </c:extLst>
        </c:ser>
        <c:ser>
          <c:idx val="3"/>
          <c:order val="3"/>
          <c:tx>
            <c:strRef>
              <c:f>Лист3!$A$37</c:f>
              <c:strCache>
                <c:ptCount val="1"/>
                <c:pt idx="0">
                  <c:v>Не сразу, но в  перспективе получать высшее образование</c:v>
                </c:pt>
              </c:strCache>
            </c:strRef>
          </c:tx>
          <c:spPr>
            <a:solidFill>
              <a:srgbClr val="A50E13">
                <a:lumMod val="40000"/>
                <a:lumOff val="6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Лист3!$B$32:$F$33</c:f>
              <c:multiLvlStrCache>
                <c:ptCount val="5"/>
                <c:lvl>
                  <c:pt idx="0">
                    <c:v>Районы</c:v>
                  </c:pt>
                  <c:pt idx="1">
                    <c:v>Вологда</c:v>
                  </c:pt>
                  <c:pt idx="2">
                    <c:v>Череповец</c:v>
                  </c:pt>
                  <c:pt idx="3">
                    <c:v>из Череповца</c:v>
                  </c:pt>
                  <c:pt idx="4">
                    <c:v>из районов </c:v>
                  </c:pt>
                </c:lvl>
                <c:lvl>
                  <c:pt idx="0">
                    <c:v>Школьники </c:v>
                  </c:pt>
                  <c:pt idx="3">
                    <c:v>Студенты СПО</c:v>
                  </c:pt>
                </c:lvl>
              </c:multiLvlStrCache>
            </c:multiLvlStrRef>
          </c:cat>
          <c:val>
            <c:numRef>
              <c:f>Лист3!$B$37:$F$37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3A-46DA-B582-05D1C846142F}"/>
            </c:ext>
          </c:extLst>
        </c:ser>
        <c:gapWidth val="55"/>
        <c:overlap val="100"/>
        <c:axId val="220931968"/>
        <c:axId val="220933504"/>
      </c:barChart>
      <c:catAx>
        <c:axId val="220931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20933504"/>
        <c:crosses val="autoZero"/>
        <c:auto val="1"/>
        <c:lblAlgn val="ctr"/>
        <c:lblOffset val="100"/>
      </c:catAx>
      <c:valAx>
        <c:axId val="22093350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2093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49340411380429"/>
          <c:y val="7.8735209320400165E-2"/>
          <c:w val="0.33870222673778688"/>
          <c:h val="0.7389791614815078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Лист1!$B$7</c:f>
              <c:strCache>
                <c:ptCount val="1"/>
                <c:pt idx="0">
                  <c:v>Ни одного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Лист1!$C$7:$E$7</c:f>
              <c:numCache>
                <c:formatCode>0</c:formatCode>
                <c:ptCount val="3"/>
                <c:pt idx="0">
                  <c:v>13.7</c:v>
                </c:pt>
                <c:pt idx="1">
                  <c:v>14.1</c:v>
                </c:pt>
                <c:pt idx="2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03-4BF9-90DE-30A66AE18781}"/>
            </c:ext>
          </c:extLst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Одного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Лист1!$C$8:$E$8</c:f>
              <c:numCache>
                <c:formatCode>0</c:formatCode>
                <c:ptCount val="3"/>
                <c:pt idx="0">
                  <c:v>20.2</c:v>
                </c:pt>
                <c:pt idx="1">
                  <c:v>21.8</c:v>
                </c:pt>
                <c:pt idx="2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03-4BF9-90DE-30A66AE18781}"/>
            </c:ext>
          </c:extLst>
        </c:ser>
        <c:ser>
          <c:idx val="2"/>
          <c:order val="2"/>
          <c:tx>
            <c:strRef>
              <c:f>Лист1!$B$9</c:f>
              <c:strCache>
                <c:ptCount val="1"/>
                <c:pt idx="0">
                  <c:v>Двух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Лист1!$C$9:$E$9</c:f>
              <c:numCache>
                <c:formatCode>0</c:formatCode>
                <c:ptCount val="3"/>
                <c:pt idx="0">
                  <c:v>36</c:v>
                </c:pt>
                <c:pt idx="1">
                  <c:v>35.700000000000003</c:v>
                </c:pt>
                <c:pt idx="2">
                  <c:v>36.300000000000004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03-4BF9-90DE-30A66AE18781}"/>
            </c:ext>
          </c:extLst>
        </c:ser>
        <c:ser>
          <c:idx val="3"/>
          <c:order val="3"/>
          <c:tx>
            <c:strRef>
              <c:f>Лист1!$B$10</c:f>
              <c:strCache>
                <c:ptCount val="1"/>
                <c:pt idx="0">
                  <c:v>Троих детей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Лист1!$C$10:$E$10</c:f>
              <c:numCache>
                <c:formatCode>0</c:formatCode>
                <c:ptCount val="3"/>
                <c:pt idx="0">
                  <c:v>7.3</c:v>
                </c:pt>
                <c:pt idx="1">
                  <c:v>9.4</c:v>
                </c:pt>
                <c:pt idx="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03-4BF9-90DE-30A66AE18781}"/>
            </c:ext>
          </c:extLst>
        </c:ser>
        <c:ser>
          <c:idx val="4"/>
          <c:order val="4"/>
          <c:tx>
            <c:strRef>
              <c:f>Лист1!$B$11</c:f>
              <c:strCache>
                <c:ptCount val="1"/>
                <c:pt idx="0">
                  <c:v>Четверых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Лист1!$C$11:$E$11</c:f>
              <c:numCache>
                <c:formatCode>0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03-4BF9-90DE-30A66AE18781}"/>
            </c:ext>
          </c:extLst>
        </c:ser>
        <c:ser>
          <c:idx val="5"/>
          <c:order val="5"/>
          <c:tx>
            <c:strRef>
              <c:f>Лист1!$B$12</c:f>
              <c:strCache>
                <c:ptCount val="1"/>
                <c:pt idx="0">
                  <c:v>Пятерых и более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Лист1!$C$12:$E$12</c:f>
              <c:numCache>
                <c:formatCode>0</c:formatCode>
                <c:ptCount val="3"/>
                <c:pt idx="0">
                  <c:v>2.8</c:v>
                </c:pt>
                <c:pt idx="1">
                  <c:v>0.70000000000000062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03-4BF9-90DE-30A66AE18781}"/>
            </c:ext>
          </c:extLst>
        </c:ser>
        <c:ser>
          <c:idx val="6"/>
          <c:order val="6"/>
          <c:tx>
            <c:strRef>
              <c:f>Лист1!$B$13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Лист1!$C$6:$E$6</c:f>
              <c:strCache>
                <c:ptCount val="3"/>
                <c:pt idx="0">
                  <c:v>Районы</c:v>
                </c:pt>
                <c:pt idx="1">
                  <c:v>Вологда</c:v>
                </c:pt>
                <c:pt idx="2">
                  <c:v>Череповец</c:v>
                </c:pt>
              </c:strCache>
            </c:strRef>
          </c:cat>
          <c:val>
            <c:numRef>
              <c:f>Лист1!$C$13:$E$13</c:f>
              <c:numCache>
                <c:formatCode>0</c:formatCode>
                <c:ptCount val="3"/>
                <c:pt idx="0">
                  <c:v>19.100000000000001</c:v>
                </c:pt>
                <c:pt idx="1">
                  <c:v>17.8</c:v>
                </c:pt>
                <c:pt idx="2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03-4BF9-90DE-30A66AE18781}"/>
            </c:ext>
          </c:extLst>
        </c:ser>
        <c:gapWidth val="55"/>
        <c:overlap val="100"/>
        <c:axId val="261315584"/>
        <c:axId val="261763456"/>
      </c:barChart>
      <c:catAx>
        <c:axId val="261315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1763456"/>
        <c:crosses val="autoZero"/>
        <c:auto val="1"/>
        <c:lblAlgn val="ctr"/>
        <c:lblOffset val="100"/>
      </c:catAx>
      <c:valAx>
        <c:axId val="261763456"/>
        <c:scaling>
          <c:orientation val="minMax"/>
        </c:scaling>
        <c:axPos val="l"/>
        <c:numFmt formatCode="0%" sourceLinked="1"/>
        <c:majorTickMark val="none"/>
        <c:tickLblPos val="none"/>
        <c:crossAx val="26131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50717506860679"/>
          <c:y val="8.6161632282971223E-4"/>
          <c:w val="0.32394627495384376"/>
          <c:h val="0.9443669395075559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0.09009</cdr:x>
      <cdr:y>0.5632</cdr:y>
    </cdr:from>
    <cdr:to>
      <cdr:x>0.27104</cdr:x>
      <cdr:y>0.93582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02439" y="2461478"/>
          <a:ext cx="808316" cy="16285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0.4806</cdr:x>
      <cdr:y>0.68869</cdr:y>
    </cdr:from>
    <cdr:to>
      <cdr:x>0.63384</cdr:x>
      <cdr:y>0.94756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146859" y="3009913"/>
          <a:ext cx="684535" cy="113139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206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86130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172261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758391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344522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930652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516782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102913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689043" algn="l" defTabSz="1172261" rtl="0" eaLnBrk="1" latinLnBrk="0" hangingPunct="1">
            <a:defRPr sz="23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0.84682</cdr:x>
      <cdr:y>0.54173</cdr:y>
    </cdr:from>
    <cdr:to>
      <cdr:x>0.96764</cdr:x>
      <cdr:y>0.97072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477125" y="3524249"/>
          <a:ext cx="1066800" cy="2790826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0.53925</cdr:x>
      <cdr:y>0</cdr:y>
    </cdr:from>
    <cdr:to>
      <cdr:x>0.68524</cdr:x>
      <cdr:y>0.25754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379534" y="0"/>
          <a:ext cx="644206" cy="10240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D7D6-F3DE-4AC3-A868-9F9E5C16F9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67AB8-7F46-4649-9225-FBC0F8CC6C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7AB8-7F46-4649-9225-FBC0F8CC6C6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80F1-3A2C-494D-B66C-5F736C0DBB35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740B-8D81-49DA-94D1-2C2F6E298C70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AF6F-961B-4A06-B788-85FA045CF9F0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2B24-C88E-49BA-B8DF-FE7AFCCA941A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533F-F26D-4B8B-8596-2EBD88D3DE4D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FC44-7C3B-4772-A3C3-0E1DB101A859}" type="datetime1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E98D-B2C2-4FD5-9FA6-16AA75178A4A}" type="datetime1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6D54-AF9F-466E-BFF0-0D16242387D6}" type="datetime1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18EF-5DC3-4271-A443-4D8E4C70379E}" type="datetime1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8499-CF2E-4D56-BB39-79003BB68305}" type="datetime1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855F-3D45-4153-97E3-D399D021411D}" type="datetime1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D43E-ABC4-451F-BAB5-E699864037EF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15B2-B9BA-4E6D-92A2-B50FAF05C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9242" y="1841523"/>
            <a:ext cx="6144425" cy="2081869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Идентичность молодежи в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дискурсе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демографических проблем региона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107504" y="188640"/>
            <a:ext cx="2683581" cy="6669360"/>
            <a:chOff x="-2" y="-1"/>
            <a:chExt cx="2636323" cy="6859588"/>
          </a:xfrm>
          <a:solidFill>
            <a:srgbClr val="FF0000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" y="-1"/>
              <a:ext cx="263632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042" name="Picture 2" descr="C:\Users\Anastasia\Downloads\Шаблон презы ЧГУ\Pics\ЧГУ_лого_рус_гориз_прозрачный фsон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943" y="676882"/>
              <a:ext cx="1038432" cy="1164220"/>
            </a:xfrm>
            <a:prstGeom prst="rect">
              <a:avLst/>
            </a:prstGeom>
            <a:grpFill/>
          </p:spPr>
        </p:pic>
      </p:grpSp>
      <p:sp>
        <p:nvSpPr>
          <p:cNvPr id="13" name="TextBox 12"/>
          <p:cNvSpPr txBox="1"/>
          <p:nvPr/>
        </p:nvSpPr>
        <p:spPr>
          <a:xfrm>
            <a:off x="2485145" y="286048"/>
            <a:ext cx="5031058" cy="693103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Череповецкий государственный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06" y="271494"/>
            <a:ext cx="1656945" cy="709234"/>
          </a:xfrm>
          <a:prstGeom prst="rect">
            <a:avLst/>
          </a:prstGeom>
        </p:spPr>
      </p:pic>
      <p:pic>
        <p:nvPicPr>
          <p:cNvPr id="1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1594" r="20195"/>
          <a:stretch>
            <a:fillRect/>
          </a:stretch>
        </p:blipFill>
        <p:spPr bwMode="auto">
          <a:xfrm>
            <a:off x="314366" y="2909979"/>
            <a:ext cx="1979142" cy="210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580112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364088" y="4797152"/>
            <a:ext cx="3665967" cy="967270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lIns="180000" tIns="288000" rIns="180000" bIns="180000" rtlCol="0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Воробьева Ирина Николаевна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Мехова Альбина Анатольевна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476672"/>
            <a:ext cx="1543489" cy="481781"/>
          </a:xfrm>
          <a:prstGeom prst="rect">
            <a:avLst/>
          </a:prstGeom>
          <a:noFill/>
        </p:spPr>
      </p:pic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10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656945" cy="690096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033741" y="408135"/>
            <a:ext cx="5474720" cy="55031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9307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брачные установки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-22874" y="1102887"/>
            <a:ext cx="4113231" cy="2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0" indent="-1710" algn="ctr">
              <a:spcBef>
                <a:spcPct val="20000"/>
              </a:spcBef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детей Вы бы хотели иметь в будущем?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3BED143C-0629-4CB4-8B0A-96EA0B393C8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12471079"/>
              </p:ext>
            </p:extLst>
          </p:nvPr>
        </p:nvGraphicFramePr>
        <p:xfrm>
          <a:off x="117052" y="1408014"/>
          <a:ext cx="3537611" cy="241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3916325" y="1011942"/>
            <a:ext cx="2923700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0" indent="-1710" algn="ctr">
              <a:spcBef>
                <a:spcPct val="20000"/>
              </a:spcBef>
              <a:defRPr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каждой женщины / мужчины должен быть хотя бы один ребенок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347864" y="3933056"/>
            <a:ext cx="3191290" cy="44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0" indent="-1710" algn="ctr">
              <a:spcBef>
                <a:spcPct val="20000"/>
              </a:spcBef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Брак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должен быть зарегистрированным, сожительство – это не настоящая семья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0" y="3933056"/>
            <a:ext cx="3369318" cy="44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0" indent="-1710"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Какой возраст, на Ваш взгляд, более всего подходит для рождения первого ребенка …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4038481"/>
              </p:ext>
            </p:extLst>
          </p:nvPr>
        </p:nvGraphicFramePr>
        <p:xfrm>
          <a:off x="0" y="4509120"/>
          <a:ext cx="3491880" cy="214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2313330"/>
              </p:ext>
            </p:extLst>
          </p:nvPr>
        </p:nvGraphicFramePr>
        <p:xfrm>
          <a:off x="3486370" y="4372578"/>
          <a:ext cx="3346311" cy="246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/>
        </p:nvGraphicFramePr>
        <p:xfrm>
          <a:off x="3563888" y="1490162"/>
          <a:ext cx="3312368" cy="23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6804248" y="1772816"/>
            <a:ext cx="2217670" cy="464101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76800" tIns="38400" rIns="76800" bIns="3840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Школьники имеют крайне низкие репродуктивные установки: 14-16% вообще не хотят иметь детей в будущем, 18-22%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ориентированы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рождение одного ребенка, 36% на рождение  двух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на трех и более только 10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школьников. </a:t>
            </a:r>
            <a:endPara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Школьники имеют установки на отложенное </a:t>
            </a:r>
            <a:r>
              <a:rPr lang="ru-RU" alt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родительство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большинство отодвигает рождение первого ребенка на возраст 25-29 лет. </a:t>
            </a:r>
            <a:endPara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50% школьников малых городов, 36% Вологды и 44% Череповца считает, что брак должен быть зарегистрированным, вторая половина респондентов придерживается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свободных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нравов.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6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616624" cy="490066"/>
          </a:xfrm>
          <a:solidFill>
            <a:srgbClr val="FF0000"/>
          </a:solidFill>
          <a:ln>
            <a:noFill/>
          </a:ln>
        </p:spPr>
        <p:txBody>
          <a:bodyPr vert="horz" wrap="square" lIns="76800" tIns="38400" rIns="76800" bIns="39307" numCol="1" anchor="ctr" anchorCtr="0" compatLnSpc="1">
            <a:prstTxWarp prst="textNoShape">
              <a:avLst/>
            </a:prstTxWarp>
          </a:bodyPr>
          <a:lstStyle/>
          <a:p>
            <a:pPr defTabSz="768096" eaLnBrk="0" fontAlgn="base" hangingPunct="0"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Семейные ценности и миграционные настроения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3363" y="982436"/>
          <a:ext cx="3614743" cy="347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34134" y="982434"/>
          <a:ext cx="4974916" cy="539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8173739" y="2018338"/>
            <a:ext cx="800204" cy="174094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6800" tIns="38400" rIns="76800" bIns="38400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 dirty="0"/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33363" y="4574677"/>
            <a:ext cx="3700771" cy="21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Важным фактором закрепления молодежи являются сформированные устойчивые семейные ценности. Те школьники, которые ориентированы на рождение детей и создание семьи, чаще настроены на работу в родном городе, поселке после получения образования. </a:t>
            </a:r>
          </a:p>
          <a:p>
            <a:pPr algn="just"/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Уезжают чаще те, кто наиболее активен, ориентирован на развитие, карьеру, в результате миграции мы теряем наиболее амбициозную молодежь. </a:t>
            </a:r>
          </a:p>
          <a:p>
            <a:pPr algn="just"/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504" y="282923"/>
            <a:ext cx="1543489" cy="48178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656945" cy="69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Эмпирическая база: социологическое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исследование, проведенное Центром политологии ИСПИ ФНИСЦ РАН «Студенты России: гражданская культура и жизненные стратегии».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проводилось в апреле-мае 2023 г. методом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интернет-опроса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студенты из 29 субъектов, представляющих все федеральные округа РФ.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выборочной совокупности составил 6389 респондентов.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0527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кейс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88641"/>
            <a:ext cx="7848872" cy="8640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Возможности факторного анализа для выявления идентичности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факторного анализа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2132856"/>
          <a:ext cx="7344813" cy="4081581"/>
        </p:xfrm>
        <a:graphic>
          <a:graphicData uri="http://schemas.openxmlformats.org/drawingml/2006/table">
            <a:tbl>
              <a:tblPr/>
              <a:tblGrid>
                <a:gridCol w="1440158"/>
                <a:gridCol w="864096"/>
                <a:gridCol w="1152128"/>
                <a:gridCol w="1224136"/>
                <a:gridCol w="720080"/>
                <a:gridCol w="936104"/>
                <a:gridCol w="1008111"/>
              </a:tblGrid>
              <a:tr h="5079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Начальные собственные значения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Суммы квадратов нагрузок извлечения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дисперсии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Суммарный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дисперсии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Суммарный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90872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Алгоритм в программе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SPSS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Анализ/Снижение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размерности/Факторный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Вращение 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Варимакс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факторов/Сохранить как переменные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Факторные нагрузки после вращения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620688"/>
          <a:ext cx="7272808" cy="3679984"/>
        </p:xfrm>
        <a:graphic>
          <a:graphicData uri="http://schemas.openxmlformats.org/drawingml/2006/table">
            <a:tbl>
              <a:tblPr/>
              <a:tblGrid>
                <a:gridCol w="4618239"/>
                <a:gridCol w="1038391"/>
                <a:gridCol w="808089"/>
                <a:gridCol w="808089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Суждения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Жителем населенного пункта, где родился и вырос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Жителем города, где живу сейчас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Членом субрегионального сообщества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Представителем своей национальности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Европейцем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Евразийцем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Человеком мира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Человеком интернета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5517232"/>
          <a:ext cx="5854060" cy="1226820"/>
        </p:xfrm>
        <a:graphic>
          <a:graphicData uri="http://schemas.openxmlformats.org/drawingml/2006/table">
            <a:tbl>
              <a:tblPr/>
              <a:tblGrid>
                <a:gridCol w="3264660"/>
                <a:gridCol w="958761"/>
                <a:gridCol w="1630639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Типы идентичности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выборки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Россиянин, человек своего города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мира, Интернета, европеец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Размытый тип идентичности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1520" y="4365104"/>
            <a:ext cx="8712968" cy="86409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переменной каждого из трех типов все респонденты были разбиты на четыре квартиля, где первая группа – которые менее всего соответствуют данному типу, а четвертая, которые ближе всего к данному типу идентичности.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респондентов был присвоен тот код, который у него наиболее выражен.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Сумма положительных ответов «полностью ощущаю» и «скорее ощущаю» на вопрос: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Оцените, по пятибалльной шкале, кем и в какой степени Вы ощущаете себя…»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зависимости от превалирующего типа идентичности, в процентах)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484784"/>
          <a:ext cx="7920881" cy="4171188"/>
        </p:xfrm>
        <a:graphic>
          <a:graphicData uri="http://schemas.openxmlformats.org/drawingml/2006/table">
            <a:tbl>
              <a:tblPr/>
              <a:tblGrid>
                <a:gridCol w="2803341"/>
                <a:gridCol w="1340206"/>
                <a:gridCol w="1802701"/>
                <a:gridCol w="894512"/>
                <a:gridCol w="1080121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Варианты ответа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Россиянин, человек своего города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мира, человек Интернета, европеец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Весь массив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Жителем населенного пункта, где родился и вырос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Жителем города, где живу сейчас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Членом субрегионального сообщества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Представителем своей национальности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Европейцем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Евразийцем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Человеком мира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Человеком виртуального пространства (Интернета)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8" y="908720"/>
          <a:ext cx="570547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586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«Как бы Вы оценили уровень развития экономики России через 10-15 лет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…»,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процентах от превалирующего типа идентичности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4221089"/>
          <a:ext cx="7704856" cy="2441196"/>
        </p:xfrm>
        <a:graphic>
          <a:graphicData uri="http://schemas.openxmlformats.org/drawingml/2006/table">
            <a:tbl>
              <a:tblPr/>
              <a:tblGrid>
                <a:gridCol w="3387818"/>
                <a:gridCol w="1324779"/>
                <a:gridCol w="1313696"/>
                <a:gridCol w="786853"/>
                <a:gridCol w="891710"/>
              </a:tblGrid>
              <a:tr h="9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Варианты ответа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Россиянин, человек своего города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мира, Интернета, европеец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Весь массив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Рано или поздно вокруг России начнётся процесс объединения народов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 будет существовать в нынешних границах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 обречена на распад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Затрудняюсь ответить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645024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«Как Вы думаете, какое будущее ожидает Россию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 процентах от превалирующего типа идентичности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980728"/>
            <a:ext cx="2267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Студенты с идентичностью «россиянин, человек своего города»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высоко оценивают экономическую, политическую ситуацию в стране,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оптимистичны в оценках будущего.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12776"/>
          <a:ext cx="8208911" cy="4614891"/>
        </p:xfrm>
        <a:graphic>
          <a:graphicData uri="http://schemas.openxmlformats.org/drawingml/2006/table">
            <a:tbl>
              <a:tblPr/>
              <a:tblGrid>
                <a:gridCol w="4779432"/>
                <a:gridCol w="1036667"/>
                <a:gridCol w="1035935"/>
                <a:gridCol w="676976"/>
                <a:gridCol w="679901"/>
              </a:tblGrid>
              <a:tr h="550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Варианты ответа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Россиянин, человек своего города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мира, Интернета, европеец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Весь массив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правового государства, равенства всех граждан перед законом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единения народов России в целях возрождения страны как великой державы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объединения народов для решения глобальных проблем, стоящих перед человечеством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социально справедливого государства и обеспечения благополучия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России, как современного демократического государства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индивидуальной свободы, приоритет интересов личности над интересами государства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патриотизма, служения на благо России, будущего моих детей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сближения со странами Азии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сближения с Западом, вхождение России в общеевропейский дом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национальной уникальности, особой исторической миссии русского народа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Возвращение к социалистическим идеалам и ценностям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Идея объединения славянских народов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87" marR="512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6206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«Какая национальная идея могла бы объединить российское общество»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4005064"/>
          <a:ext cx="6192688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357301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«Есть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 намерение после окончания ВУЗа жить 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рубежом»,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процентах от превалирующего типа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908720"/>
          <a:ext cx="8352929" cy="2699004"/>
        </p:xfrm>
        <a:graphic>
          <a:graphicData uri="http://schemas.openxmlformats.org/drawingml/2006/table">
            <a:tbl>
              <a:tblPr/>
              <a:tblGrid>
                <a:gridCol w="3666285"/>
                <a:gridCol w="1438283"/>
                <a:gridCol w="1426290"/>
                <a:gridCol w="854298"/>
                <a:gridCol w="967773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Варианты ответа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Россиянин, человек своего города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мира, Интернета, европеец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Азиат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Весь массив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Свободная рыночная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России должен быть свой особый путь развития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Социально-ориентированная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Экономика с преобладанием государственных форм собственности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Другое мнение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Затрудняюсь ответить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6064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«Какой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путь развития, по Вашему мнению, наиболее приемлем для России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?»,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процентах от превалирующего типа идентичности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3717032"/>
            <a:ext cx="2267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Студенты с идентичностью «россиянин, человек своего города»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Считают более приемлемым особый путь развития России,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Существенно ниже демонстрируют настроения «жить за рубежом»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35696" y="4725144"/>
            <a:ext cx="25202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1960" y="4221088"/>
            <a:ext cx="2520280" cy="3600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411760" y="373498"/>
            <a:ext cx="4890103" cy="111128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lIns="180000" tIns="288000" rIns="180000" bIns="180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Исследование: «Образовательные и карьерные стратегии учащихся Вологодской области: факторы выбора»</a:t>
            </a:r>
          </a:p>
        </p:txBody>
      </p:sp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354075"/>
            <a:ext cx="1886434" cy="554645"/>
          </a:xfrm>
          <a:prstGeom prst="rect">
            <a:avLst/>
          </a:prstGeom>
          <a:noFill/>
        </p:spPr>
      </p:pic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331640" y="3140968"/>
            <a:ext cx="3101754" cy="10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i="1" dirty="0" smtClean="0">
                <a:latin typeface="+mn-lt"/>
              </a:rPr>
              <a:t>Всего опрошено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+mn-lt"/>
              </a:rPr>
              <a:t>2380</a:t>
            </a:r>
            <a:r>
              <a:rPr lang="ru-RU" altLang="ru-RU" sz="1300" i="1" dirty="0" smtClean="0">
                <a:latin typeface="+mn-lt"/>
              </a:rPr>
              <a:t> чел, в </a:t>
            </a:r>
            <a:r>
              <a:rPr lang="ru-RU" altLang="ru-RU" sz="1300" i="1" dirty="0" err="1" smtClean="0">
                <a:latin typeface="+mn-lt"/>
              </a:rPr>
              <a:t>т.ч</a:t>
            </a:r>
            <a:r>
              <a:rPr lang="ru-RU" altLang="ru-RU" sz="1300" i="1" dirty="0" smtClean="0">
                <a:latin typeface="+mn-lt"/>
              </a:rPr>
              <a:t>.</a:t>
            </a:r>
          </a:p>
          <a:p>
            <a:r>
              <a:rPr lang="ru-RU" altLang="ru-RU" sz="1300" i="1" dirty="0" smtClean="0">
                <a:latin typeface="+mn-lt"/>
              </a:rPr>
              <a:t>Вологда – 425</a:t>
            </a:r>
          </a:p>
          <a:p>
            <a:r>
              <a:rPr lang="ru-RU" altLang="ru-RU" sz="1300" i="1" dirty="0" smtClean="0">
                <a:latin typeface="+mn-lt"/>
              </a:rPr>
              <a:t>Череповец – 600</a:t>
            </a:r>
          </a:p>
          <a:p>
            <a:r>
              <a:rPr lang="ru-RU" altLang="ru-RU" sz="1300" i="1" dirty="0" smtClean="0">
                <a:latin typeface="+mn-lt"/>
              </a:rPr>
              <a:t>Малые города и районы -930</a:t>
            </a:r>
          </a:p>
          <a:p>
            <a:r>
              <a:rPr lang="ru-RU" altLang="ru-RU" sz="1300" i="1" dirty="0" smtClean="0">
                <a:latin typeface="+mn-lt"/>
              </a:rPr>
              <a:t>Студенты СПО - 425</a:t>
            </a:r>
            <a:endParaRPr lang="ru-RU" altLang="ru-RU" sz="1300" i="1" dirty="0">
              <a:latin typeface="+mn-lt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1331640" y="2492896"/>
            <a:ext cx="3031950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+mn-lt"/>
              </a:rPr>
              <a:t>Опрос учащихся 9-11 классов и учащихся СПО Вологодской области</a:t>
            </a:r>
            <a:endParaRPr lang="ru-RU" altLang="ru-RU" sz="1300" b="1" dirty="0">
              <a:latin typeface="+mn-lt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370188" y="5077408"/>
            <a:ext cx="2753950" cy="87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i="1" dirty="0">
                <a:latin typeface="+mn-lt"/>
              </a:rPr>
              <a:t>Качественные исследования помогают </a:t>
            </a:r>
            <a:r>
              <a:rPr lang="ru-RU" altLang="ru-RU" sz="1300" i="1" dirty="0" smtClean="0">
                <a:latin typeface="+mn-lt"/>
              </a:rPr>
              <a:t>более глубоко вскрыть и понять причины и мотивы выбора стратегий</a:t>
            </a:r>
            <a:endParaRPr lang="ru-RU" altLang="ru-RU" sz="1300" i="1" dirty="0">
              <a:latin typeface="+mn-lt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1331640" y="4509120"/>
            <a:ext cx="2473331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defPPr>
              <a:defRPr lang="ru-RU"/>
            </a:defPPr>
            <a:lvl1pPr>
              <a:defRPr sz="1800" b="1"/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sz="1300" dirty="0"/>
              <a:t>Интервью с учащимися и студентами СПО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3429000"/>
            <a:ext cx="850978" cy="792088"/>
            <a:chOff x="4186107" y="2630011"/>
            <a:chExt cx="1159614" cy="1158875"/>
          </a:xfrm>
        </p:grpSpPr>
        <p:sp>
          <p:nvSpPr>
            <p:cNvPr id="17" name="Овал 16"/>
            <p:cNvSpPr/>
            <p:nvPr/>
          </p:nvSpPr>
          <p:spPr>
            <a:xfrm>
              <a:off x="4186107" y="2630011"/>
              <a:ext cx="1159614" cy="115887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768096">
                <a:defRPr/>
              </a:pPr>
              <a:endParaRPr lang="ru-RU" sz="15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4" name="Google Shape;13049;p145"/>
            <p:cNvGrpSpPr/>
            <p:nvPr/>
          </p:nvGrpSpPr>
          <p:grpSpPr>
            <a:xfrm>
              <a:off x="4457809" y="2817468"/>
              <a:ext cx="597065" cy="598648"/>
              <a:chOff x="6679825" y="2693700"/>
              <a:chExt cx="257875" cy="258575"/>
            </a:xfrm>
            <a:solidFill>
              <a:schemeClr val="bg1"/>
            </a:solidFill>
          </p:grpSpPr>
          <p:sp>
            <p:nvSpPr>
              <p:cNvPr id="45" name="Google Shape;13050;p145"/>
              <p:cNvSpPr/>
              <p:nvPr/>
            </p:nvSpPr>
            <p:spPr>
              <a:xfrm>
                <a:off x="6679825" y="2693700"/>
                <a:ext cx="257875" cy="2585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10343" extrusionOk="0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6" name="Google Shape;13051;p145"/>
              <p:cNvSpPr/>
              <p:nvPr/>
            </p:nvSpPr>
            <p:spPr>
              <a:xfrm flipH="1">
                <a:off x="6679825" y="2693700"/>
                <a:ext cx="257875" cy="2585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10343" extrusionOk="0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15" name="Google Shape;11332;p140"/>
          <p:cNvGrpSpPr/>
          <p:nvPr/>
        </p:nvGrpSpPr>
        <p:grpSpPr>
          <a:xfrm>
            <a:off x="5371187" y="4993494"/>
            <a:ext cx="410741" cy="545225"/>
            <a:chOff x="-42062025" y="2316000"/>
            <a:chExt cx="319000" cy="317700"/>
          </a:xfrm>
          <a:solidFill>
            <a:schemeClr val="bg1"/>
          </a:solidFill>
        </p:grpSpPr>
        <p:sp>
          <p:nvSpPr>
            <p:cNvPr id="48" name="Google Shape;11333;p140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9" name="Google Shape;11334;p140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2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6" name="Группа 6"/>
          <p:cNvGrpSpPr>
            <a:grpSpLocks/>
          </p:cNvGrpSpPr>
          <p:nvPr/>
        </p:nvGrpSpPr>
        <p:grpSpPr bwMode="auto">
          <a:xfrm>
            <a:off x="353831" y="5157192"/>
            <a:ext cx="795194" cy="792088"/>
            <a:chOff x="6003296" y="4229816"/>
            <a:chExt cx="902030" cy="902030"/>
          </a:xfrm>
          <a:solidFill>
            <a:schemeClr val="accent1"/>
          </a:solidFill>
        </p:grpSpPr>
        <p:sp>
          <p:nvSpPr>
            <p:cNvPr id="30" name="Google Shape;118;p3"/>
            <p:cNvSpPr>
              <a:spLocks noChangeArrowheads="1"/>
            </p:cNvSpPr>
            <p:nvPr/>
          </p:nvSpPr>
          <p:spPr bwMode="auto">
            <a:xfrm>
              <a:off x="6003296" y="4229816"/>
              <a:ext cx="902030" cy="90203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 eaLnBrk="1" hangingPunct="1">
                <a:buClr>
                  <a:srgbClr val="000000"/>
                </a:buClr>
                <a:buSzPts val="1400"/>
              </a:pPr>
              <a:endParaRPr lang="ru-RU" altLang="ru-RU" sz="1600" dirty="0">
                <a:solidFill>
                  <a:srgbClr val="FFFFFF"/>
                </a:solidFill>
                <a:sym typeface="Arial" pitchFamily="34" charset="0"/>
              </a:endParaRPr>
            </a:p>
          </p:txBody>
        </p:sp>
        <p:grpSp>
          <p:nvGrpSpPr>
            <p:cNvPr id="19" name="Google Shape;119;p3"/>
            <p:cNvGrpSpPr/>
            <p:nvPr/>
          </p:nvGrpSpPr>
          <p:grpSpPr>
            <a:xfrm>
              <a:off x="6250843" y="4505381"/>
              <a:ext cx="406938" cy="350901"/>
              <a:chOff x="4604550" y="3714775"/>
              <a:chExt cx="439625" cy="319075"/>
            </a:xfrm>
            <a:grpFill/>
          </p:grpSpPr>
          <p:sp>
            <p:nvSpPr>
              <p:cNvPr id="53" name="Google Shape;120;p3"/>
              <p:cNvSpPr/>
              <p:nvPr/>
            </p:nvSpPr>
            <p:spPr>
              <a:xfrm>
                <a:off x="4604550" y="3714775"/>
                <a:ext cx="439625" cy="319075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12763" fill="none" extrusionOk="0">
                    <a:moveTo>
                      <a:pt x="1" y="1"/>
                    </a:moveTo>
                    <a:lnTo>
                      <a:pt x="1" y="12276"/>
                    </a:lnTo>
                    <a:lnTo>
                      <a:pt x="1" y="12276"/>
                    </a:lnTo>
                    <a:lnTo>
                      <a:pt x="1" y="12373"/>
                    </a:lnTo>
                    <a:lnTo>
                      <a:pt x="25" y="12471"/>
                    </a:lnTo>
                    <a:lnTo>
                      <a:pt x="74" y="12544"/>
                    </a:lnTo>
                    <a:lnTo>
                      <a:pt x="122" y="12617"/>
                    </a:lnTo>
                    <a:lnTo>
                      <a:pt x="196" y="12690"/>
                    </a:lnTo>
                    <a:lnTo>
                      <a:pt x="293" y="12714"/>
                    </a:lnTo>
                    <a:lnTo>
                      <a:pt x="366" y="12763"/>
                    </a:lnTo>
                    <a:lnTo>
                      <a:pt x="488" y="12763"/>
                    </a:lnTo>
                    <a:lnTo>
                      <a:pt x="17585" y="12763"/>
                    </a:lnTo>
                  </a:path>
                </a:pathLst>
              </a:custGeom>
              <a:grp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buSzPts val="1400"/>
                  <a:defRPr/>
                </a:pPr>
                <a:endParaRPr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21;p3"/>
              <p:cNvSpPr/>
              <p:nvPr/>
            </p:nvSpPr>
            <p:spPr>
              <a:xfrm>
                <a:off x="4647175" y="3761675"/>
                <a:ext cx="35440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14176" h="8549" fill="none" extrusionOk="0">
                    <a:moveTo>
                      <a:pt x="1" y="8549"/>
                    </a:moveTo>
                    <a:lnTo>
                      <a:pt x="3654" y="4408"/>
                    </a:lnTo>
                    <a:lnTo>
                      <a:pt x="5821" y="5699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61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61" y="1924"/>
                    </a:lnTo>
                    <a:lnTo>
                      <a:pt x="9085" y="1924"/>
                    </a:lnTo>
                    <a:lnTo>
                      <a:pt x="10571" y="3337"/>
                    </a:lnTo>
                    <a:lnTo>
                      <a:pt x="14175" y="0"/>
                    </a:lnTo>
                  </a:path>
                </a:pathLst>
              </a:custGeom>
              <a:grp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buSzPts val="1400"/>
                  <a:defRPr/>
                </a:pPr>
                <a:endParaRPr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70;p2"/>
            <p:cNvSpPr>
              <a:spLocks noChangeArrowheads="1"/>
            </p:cNvSpPr>
            <p:nvPr/>
          </p:nvSpPr>
          <p:spPr bwMode="auto">
            <a:xfrm>
              <a:off x="6093937" y="4320457"/>
              <a:ext cx="720748" cy="7207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 eaLnBrk="1" hangingPunct="1">
                <a:buClr>
                  <a:srgbClr val="000000"/>
                </a:buClr>
                <a:buSzPts val="1400"/>
              </a:pPr>
              <a:endParaRPr lang="ru-RU" altLang="ru-RU" sz="1600" dirty="0">
                <a:solidFill>
                  <a:srgbClr val="FFFFFF"/>
                </a:solidFill>
                <a:sym typeface="Arial" pitchFamily="34" charset="0"/>
              </a:endParaRPr>
            </a:p>
          </p:txBody>
        </p:sp>
        <p:pic>
          <p:nvPicPr>
            <p:cNvPr id="52" name="Рисунок 6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183689" y="4404457"/>
              <a:ext cx="538909" cy="5389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06" y="271494"/>
            <a:ext cx="1656945" cy="781242"/>
          </a:xfrm>
          <a:prstGeom prst="rect">
            <a:avLst/>
          </a:prstGeom>
        </p:spPr>
      </p:pic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5292080" y="1772816"/>
            <a:ext cx="3419046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+mn-lt"/>
              </a:rPr>
              <a:t>Вологодская область: география исследования </a:t>
            </a:r>
            <a:endParaRPr lang="ru-RU" altLang="ru-RU" sz="1300" b="1" dirty="0">
              <a:latin typeface="+mn-lt"/>
            </a:endParaRPr>
          </a:p>
        </p:txBody>
      </p:sp>
      <p:grpSp>
        <p:nvGrpSpPr>
          <p:cNvPr id="20" name="Группа 23"/>
          <p:cNvGrpSpPr/>
          <p:nvPr/>
        </p:nvGrpSpPr>
        <p:grpSpPr>
          <a:xfrm>
            <a:off x="3751516" y="2419801"/>
            <a:ext cx="5149565" cy="3638122"/>
            <a:chOff x="5699341" y="2399606"/>
            <a:chExt cx="6252823" cy="363896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9341" y="2399606"/>
              <a:ext cx="6252823" cy="36389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0991849" y="3313227"/>
              <a:ext cx="210874" cy="21087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4467" y="3747187"/>
              <a:ext cx="213378" cy="2072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4367" y="4511092"/>
              <a:ext cx="213378" cy="20728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0229" y="4004209"/>
              <a:ext cx="213378" cy="20728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23432" y="3550362"/>
              <a:ext cx="213378" cy="20728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8467" y="4734977"/>
              <a:ext cx="213378" cy="20728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9493" y="4202204"/>
              <a:ext cx="213378" cy="20728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7699" y="4561087"/>
              <a:ext cx="213378" cy="20728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4459" y="3921106"/>
              <a:ext cx="213378" cy="2072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1544" y="4768369"/>
              <a:ext cx="213378" cy="20728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6182" y="4891009"/>
              <a:ext cx="213378" cy="20728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2084" y="4700105"/>
              <a:ext cx="213378" cy="207282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38044" y="3544036"/>
            <a:ext cx="175729" cy="207234"/>
          </a:xfrm>
          <a:prstGeom prst="rect">
            <a:avLst/>
          </a:prstGeom>
        </p:spPr>
      </p:pic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1331640" y="1844824"/>
            <a:ext cx="3031950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" b="1" dirty="0" smtClean="0">
                <a:latin typeface="+mn-lt"/>
              </a:rPr>
              <a:t>Исследование проводилось в октябре-декабре 2023 года</a:t>
            </a:r>
            <a:endParaRPr lang="ru-RU" altLang="ru-RU" sz="13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Всероссийского социологического исследования «Студенческая семья России» (2022—2023 гг.).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выборки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1388 студентов в возрасте 17—28 лет, получающих высшее профессиональное образование в 15 высших учебных заведениях 12 регионов России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кейс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04240"/>
          <a:ext cx="8352929" cy="6105080"/>
        </p:xfrm>
        <a:graphic>
          <a:graphicData uri="http://schemas.openxmlformats.org/drawingml/2006/table">
            <a:tbl>
              <a:tblPr/>
              <a:tblGrid>
                <a:gridCol w="3624804"/>
                <a:gridCol w="584114"/>
                <a:gridCol w="584114"/>
                <a:gridCol w="584114"/>
                <a:gridCol w="584114"/>
                <a:gridCol w="584114"/>
                <a:gridCol w="639327"/>
                <a:gridCol w="584114"/>
                <a:gridCol w="584114"/>
              </a:tblGrid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Воспитать ребенка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0,87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Вырастить двоих детей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0,80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Иметь внуков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Жить в зарегистрированном браке с супругом(ой), своей семьей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Проводить свободное время с семьей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Дать детям хорошее образование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Иметь троих детей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Иметь рядом близкого человека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Часто общаться с родственниками, родителями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Стремление к богу, следование его заповедям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0,38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-0,34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Занять высокое положение в структуре государственной власти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0,86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Занять высокое положение в структуре местной власти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0,84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Проявить себя в политике, в деятельности политических партий или общественных организаций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Получить место управляющего/директора организации, фирмы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Интересно проводить досуг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Много общаться с друзьями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Иметь хорошее здоровье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Быть свободной(ым), независимой(ым) и делать то, что хочется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0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Карьерный рост, занять профессиональное положение, с которым будут считаться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995936" y="332656"/>
            <a:ext cx="648072" cy="2592288"/>
          </a:xfrm>
          <a:prstGeom prst="ellips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620688"/>
          <a:ext cx="8640961" cy="4798720"/>
        </p:xfrm>
        <a:graphic>
          <a:graphicData uri="http://schemas.openxmlformats.org/drawingml/2006/table">
            <a:tbl>
              <a:tblPr/>
              <a:tblGrid>
                <a:gridCol w="3619943"/>
                <a:gridCol w="620298"/>
                <a:gridCol w="620298"/>
                <a:gridCol w="620298"/>
                <a:gridCol w="620298"/>
                <a:gridCol w="620298"/>
                <a:gridCol w="678932"/>
                <a:gridCol w="620298"/>
                <a:gridCol w="620298"/>
              </a:tblGrid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Чувство безопасности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Экологически чистая среда проживания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Жить по правде, совести, справедливости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Иметь дачу, дом за городом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Путешествовать по разным странам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Иметь возможность не работать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Создать свое дело, работать только в нем, вкладывать в него средства и силы, жить на полученный доход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</a:tr>
              <a:tr h="419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Получить работу, которая позволит стать самостоятельным, не обязательно, связанную с моей профессией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Уделять себе достаточно внимания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Уважение со стороны окружающих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0,44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Материальное благополучие моей семьи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Уверенность в завтрашнем дне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</a:tr>
              <a:tr h="14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Собственное хорошее жилье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0,26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0,53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Много работать, но и получать высокую заработную плату за свою работу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0,29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0,63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</a:tr>
              <a:tr h="28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Получить хорошее образование и заниматься интеллектуальной деятельностью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0,27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-0,01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-0,18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0,71</a:t>
                      </a:r>
                    </a:p>
                  </a:txBody>
                  <a:tcPr marL="6550" marR="6550" marT="6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Сумма позитивных ответов (4 и 5) по переменным первого фактора, в процентах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452099375"/>
              </p:ext>
            </p:extLst>
          </p:nvPr>
        </p:nvGraphicFramePr>
        <p:xfrm>
          <a:off x="251520" y="1340768"/>
          <a:ext cx="62646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2204864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50-52%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студентов,</a:t>
            </a: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95-100%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«семьянинов»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2-6%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в жизни считают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жить в браке,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вырастить двоих детей,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воспитать ребенка.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64536582"/>
              </p:ext>
            </p:extLst>
          </p:nvPr>
        </p:nvGraphicFramePr>
        <p:xfrm>
          <a:off x="107504" y="1196752"/>
          <a:ext cx="4320480" cy="352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12568974"/>
              </p:ext>
            </p:extLst>
          </p:nvPr>
        </p:nvGraphicFramePr>
        <p:xfrm>
          <a:off x="4572000" y="1124744"/>
          <a:ext cx="44577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188640"/>
            <a:ext cx="4034822" cy="73866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каком возрасте, на Ваш взгляд, должен появиться первый ребенок у мужчин? ... женщин?»,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3912080" cy="738664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каком возрасте, на Ваш взгляд, лучше регистрировать брак женщинам?» и … мужчинам», 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899592" y="2708920"/>
            <a:ext cx="519545" cy="72008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52320" y="2204864"/>
            <a:ext cx="519545" cy="100811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59832" y="2132857"/>
            <a:ext cx="519545" cy="129614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64088" y="2708920"/>
            <a:ext cx="519545" cy="57606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4797152"/>
            <a:ext cx="4572000" cy="19697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Считают, что лучше регистрировать брак до 24 лет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Мужчинам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студентов, </a:t>
            </a:r>
          </a:p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29%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«семьянинов»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Женщинам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студентов,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57%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8% 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797152"/>
            <a:ext cx="4572000" cy="19697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Считают, что первый ребенок должен появиться до 24 лет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мужчин 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студентов, </a:t>
            </a:r>
          </a:p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«семьянинов»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женщин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студентов,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6% 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1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764704"/>
            <a:ext cx="4572000" cy="738664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«Существует ли у Вас идеал взаимоотношений в семье? Если «Да», то на основе чего он сформировался?», %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92696"/>
            <a:ext cx="4153731" cy="30777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 оцениваете брак ваших родителей?», %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13483" y="1146517"/>
            <a:ext cx="0" cy="3667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8246730"/>
              </p:ext>
            </p:extLst>
          </p:nvPr>
        </p:nvGraphicFramePr>
        <p:xfrm>
          <a:off x="4499992" y="1412776"/>
          <a:ext cx="442926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>
          <a:xfrm>
            <a:off x="5220072" y="2132856"/>
            <a:ext cx="380628" cy="208823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1412776"/>
          <a:ext cx="4065760" cy="338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Овал 8"/>
          <p:cNvSpPr/>
          <p:nvPr/>
        </p:nvSpPr>
        <p:spPr>
          <a:xfrm>
            <a:off x="1259632" y="2420888"/>
            <a:ext cx="644236" cy="201622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1886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формирования семейных ценностей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826675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Существенным фактором формирования устойчивых семейных ценностей является пример родительской семьи.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назвали брак своих родителей удачным,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13%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301208"/>
            <a:ext cx="4032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Идеал взаимоотношений в семье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сформированлся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основе опыта родителей 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«семьянинов»,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14%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2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82255646"/>
              </p:ext>
            </p:extLst>
          </p:nvPr>
        </p:nvGraphicFramePr>
        <p:xfrm>
          <a:off x="4599710" y="1396789"/>
          <a:ext cx="4412673" cy="397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87926" y="231288"/>
            <a:ext cx="4692542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всего детей вы хотели бы иметь в своей жизни, если у вас будут для этого все необходимые условия? Сколько всего детей вы собираетесь иметь в своей жизни»,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528742256"/>
              </p:ext>
            </p:extLst>
          </p:nvPr>
        </p:nvGraphicFramePr>
        <p:xfrm>
          <a:off x="179512" y="980728"/>
          <a:ext cx="4312615" cy="376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60648"/>
            <a:ext cx="4308894" cy="52322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всего детей (включая вас) было в семье ваших родителей?», %</a:t>
            </a:r>
          </a:p>
        </p:txBody>
      </p:sp>
      <p:sp>
        <p:nvSpPr>
          <p:cNvPr id="8" name="Овал 7"/>
          <p:cNvSpPr/>
          <p:nvPr/>
        </p:nvSpPr>
        <p:spPr>
          <a:xfrm>
            <a:off x="1475656" y="1052736"/>
            <a:ext cx="644236" cy="13681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1484784"/>
            <a:ext cx="644236" cy="122413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5373216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многодетных семей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студентов,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38%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«семьянинов»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411450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Собираются иметь трех и более детей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студентов,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40%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«семьянинов»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несемьянинов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Роли в семье, вариант ответа «полностью согласен»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24744"/>
          <a:ext cx="526960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76056" y="1340768"/>
          <a:ext cx="3685431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1840" y="5301208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формировании роли добытчика в семье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несемьянины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более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эгалитарны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«семьянины» более патриархальны.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студенты одинаково важным считают включение отца в воспитание ребенка.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074628" y="4003422"/>
            <a:ext cx="7321227" cy="20371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180000" tIns="288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altLang="ru-RU" sz="2000" b="0" spc="0" dirty="0" smtClean="0">
                <a:latin typeface="Times New Roman" pitchFamily="18" charset="0"/>
                <a:cs typeface="Times New Roman" pitchFamily="18" charset="0"/>
              </a:rPr>
              <a:t>Воробьева Ирина Николаевна</a:t>
            </a:r>
            <a:r>
              <a:rPr lang="en-US" altLang="ru-RU" sz="20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2000" b="0" spc="0" dirty="0" err="1" smtClean="0">
                <a:latin typeface="Times New Roman" pitchFamily="18" charset="0"/>
                <a:cs typeface="Times New Roman" pitchFamily="18" charset="0"/>
              </a:rPr>
              <a:t>vorobyova</a:t>
            </a:r>
            <a:r>
              <a:rPr lang="en-US" altLang="ru-RU" sz="2000" b="0" spc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000" b="0" spc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2000" b="0" spc="0" dirty="0" smtClean="0">
                <a:latin typeface="Times New Roman" pitchFamily="18" charset="0"/>
                <a:cs typeface="Times New Roman" pitchFamily="18" charset="0"/>
              </a:rPr>
              <a:t>-n@ yandex.ru</a:t>
            </a:r>
            <a:r>
              <a:rPr lang="ru-RU" altLang="ru-RU" sz="20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>
              <a:lnSpc>
                <a:spcPct val="100000"/>
              </a:lnSpc>
            </a:pPr>
            <a:r>
              <a:rPr lang="ru-RU" altLang="ru-RU" sz="2000" b="0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Мехова Альбина Анатольевна</a:t>
            </a:r>
            <a:r>
              <a:rPr lang="en-US" altLang="ru-RU" sz="2000" b="0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albina_mehova@mail.ru </a:t>
            </a:r>
            <a:endParaRPr lang="ru-RU" altLang="ru-RU" sz="2000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476672"/>
            <a:ext cx="1543489" cy="48178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06" y="271494"/>
            <a:ext cx="1656945" cy="709234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2555776" y="2276872"/>
            <a:ext cx="4224883" cy="108012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180000" tIns="288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b="0" spc="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2400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5B2-B9BA-4E6D-92A2-B50FAF05CE8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/>
        </p:nvGraphicFramePr>
        <p:xfrm>
          <a:off x="457200" y="748270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79712" y="260648"/>
            <a:ext cx="5472608" cy="404664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lIns="180000" tIns="288000" rIns="180000" bIns="180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Идентичность молодежи</a:t>
            </a:r>
          </a:p>
        </p:txBody>
      </p:sp>
      <p:pic>
        <p:nvPicPr>
          <p:cNvPr id="5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04665"/>
            <a:ext cx="1709756" cy="50405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60648"/>
            <a:ext cx="154251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548680"/>
            <a:ext cx="1656184" cy="544212"/>
          </a:xfrm>
          <a:prstGeom prst="rect">
            <a:avLst/>
          </a:prstGeom>
          <a:noFill/>
        </p:spPr>
      </p:pic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4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06" y="548679"/>
            <a:ext cx="1656945" cy="690097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979712" y="404664"/>
            <a:ext cx="5616848" cy="87671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9307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Индикаторы территориальной идентичности школьников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11534" y="5416538"/>
            <a:ext cx="8164464" cy="93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Вологодской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относятся и испытывают эмоциональную привязанность к городам, в которых живут,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этом большая часть  не  стали бы рекомендовать свой город для проживания,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собираются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остаться работать в родном городе.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898851064"/>
              </p:ext>
            </p:extLst>
          </p:nvPr>
        </p:nvGraphicFramePr>
        <p:xfrm>
          <a:off x="290865" y="1460163"/>
          <a:ext cx="8601880" cy="373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020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04664"/>
            <a:ext cx="1760854" cy="504056"/>
          </a:xfrm>
          <a:prstGeom prst="rect">
            <a:avLst/>
          </a:prstGeom>
          <a:noFill/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0341" y="5642100"/>
            <a:ext cx="3710020" cy="11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Девятиклассники районов более ориентированы на СПО, нежели на ВУЗ (42% и 23% соответственно).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У девятиклассников Вологды тренды выражены практически одинаково (34% СПО и 31% ВУЗ).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череповчан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более выражена ориентация на высшее образование (26% СПО и 35% ВУЗ).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3931067" y="5549767"/>
            <a:ext cx="5119284" cy="13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defPPr>
              <a:defRPr lang="ru-RU"/>
            </a:defPPr>
            <a:lvl1pPr>
              <a:defRPr sz="1800" b="1"/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altLang="ru-RU" sz="1200" b="0" dirty="0" smtClean="0">
                <a:latin typeface="Times New Roman" pitchFamily="18" charset="0"/>
                <a:cs typeface="Times New Roman" pitchFamily="18" charset="0"/>
              </a:rPr>
              <a:t>Образовательная стратегия существенно определяет миграционную стратегию на период получения образования.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200" b="0" dirty="0" smtClean="0">
                <a:latin typeface="Times New Roman" pitchFamily="18" charset="0"/>
                <a:cs typeface="Times New Roman" pitchFamily="18" charset="0"/>
              </a:rPr>
              <a:t>Ориентированные на ВУЗ стремятся в Санкт-Петербург, Москву и другие города России и даже заграницу (74-76% в районах и Череповце, 88% в Вологде). У ориентированных на СПО более выраженная стратегия получать его в Вологодской области (51% </a:t>
            </a:r>
            <a:r>
              <a:rPr lang="ru-RU" altLang="ru-RU" sz="1200" b="0" dirty="0" err="1" smtClean="0">
                <a:latin typeface="Times New Roman" pitchFamily="18" charset="0"/>
                <a:cs typeface="Times New Roman" pitchFamily="18" charset="0"/>
              </a:rPr>
              <a:t>череповчан</a:t>
            </a:r>
            <a:r>
              <a:rPr lang="ru-RU" altLang="ru-RU" sz="1200" b="0" dirty="0" smtClean="0">
                <a:latin typeface="Times New Roman" pitchFamily="18" charset="0"/>
                <a:cs typeface="Times New Roman" pitchFamily="18" charset="0"/>
              </a:rPr>
              <a:t>, 44% вологжан и 59% в районах).</a:t>
            </a:r>
            <a:endParaRPr lang="ru-RU" alt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11332;p140"/>
          <p:cNvGrpSpPr/>
          <p:nvPr/>
        </p:nvGrpSpPr>
        <p:grpSpPr>
          <a:xfrm>
            <a:off x="5363365" y="4997312"/>
            <a:ext cx="410741" cy="545225"/>
            <a:chOff x="-42062025" y="2316000"/>
            <a:chExt cx="319000" cy="317700"/>
          </a:xfrm>
          <a:solidFill>
            <a:schemeClr val="bg1"/>
          </a:solidFill>
        </p:grpSpPr>
        <p:sp>
          <p:nvSpPr>
            <p:cNvPr id="48" name="Google Shape;11333;p140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9" name="Google Shape;11334;p140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5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55" y="260648"/>
            <a:ext cx="1656945" cy="690097"/>
          </a:xfrm>
          <a:prstGeom prst="rect">
            <a:avLst/>
          </a:prstGeom>
        </p:spPr>
      </p:pic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60341" y="1118854"/>
            <a:ext cx="4698015" cy="2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планируете делать после окончания школы</a:t>
            </a: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129447" y="277761"/>
            <a:ext cx="5369609" cy="74315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и миграционные стратегии старшеклассников</a:t>
            </a:r>
            <a:endParaRPr lang="ru-RU" altLang="ru-RU" sz="3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5141206"/>
              </p:ext>
            </p:extLst>
          </p:nvPr>
        </p:nvGraphicFramePr>
        <p:xfrm>
          <a:off x="179512" y="1412776"/>
          <a:ext cx="4640476" cy="430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4932365" y="1426895"/>
          <a:ext cx="4117987" cy="411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845166" y="1118854"/>
            <a:ext cx="3812229" cy="2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Вы планируете продолжить образование?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6056" y="1844824"/>
            <a:ext cx="432048" cy="1008112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36096" y="1988840"/>
            <a:ext cx="432048" cy="20162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476672"/>
            <a:ext cx="1575392" cy="494273"/>
          </a:xfrm>
          <a:prstGeom prst="rect">
            <a:avLst/>
          </a:prstGeom>
          <a:noFill/>
        </p:spPr>
      </p:pic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b="1" smtClean="0">
                <a:solidFill>
                  <a:schemeClr val="accent1"/>
                </a:solidFill>
              </a:rPr>
              <a:pPr algn="r" defTabSz="984699">
                <a:defRPr/>
              </a:pPr>
              <a:t>6</a:t>
            </a:fld>
            <a:endParaRPr lang="ru-RU" sz="1300" b="1" dirty="0">
              <a:solidFill>
                <a:schemeClr val="accent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55" y="404664"/>
            <a:ext cx="1656945" cy="762105"/>
          </a:xfrm>
          <a:prstGeom prst="rect">
            <a:avLst/>
          </a:prstGeom>
        </p:spPr>
      </p:pic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4513373" y="1024435"/>
            <a:ext cx="4536978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Хотели бы Вы уехать из своего </a:t>
            </a: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города/поселка,  сменить </a:t>
            </a:r>
            <a:r>
              <a:rPr 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постоянное место </a:t>
            </a: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жительства?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017791" y="373498"/>
            <a:ext cx="5481266" cy="59143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9307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Миграционные стратегии старшеклассников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137008"/>
              </p:ext>
            </p:extLst>
          </p:nvPr>
        </p:nvGraphicFramePr>
        <p:xfrm>
          <a:off x="4513373" y="1571215"/>
          <a:ext cx="4467079" cy="437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Овал 18"/>
          <p:cNvSpPr/>
          <p:nvPr/>
        </p:nvSpPr>
        <p:spPr>
          <a:xfrm>
            <a:off x="5868144" y="4653136"/>
            <a:ext cx="607680" cy="1087185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16674" y="1837199"/>
          <a:ext cx="4671350" cy="37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90865" y="1292266"/>
            <a:ext cx="3759425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получения образования Вы хотите работать в своем городе, поселке?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62780" y="5497709"/>
            <a:ext cx="4054927" cy="11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К сожалению, образовательные стратегии слабо сказываются на миграционные настроения после получения образования.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Как потенциальные студенты ВУЗов, так и студенты СПО НЕ ХОТЯТ после окончания учебного заведения работать в своем родном городе.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358885" y="5918241"/>
            <a:ext cx="4621567" cy="10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Только 20-22% школьников Вологды и Череповца и 41% малых городов ВО  хотят остаться в Вологодской области.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В родном городе нравится жить и не хотят никуда уезжать только 18%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череповчан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, 12% вологжан и 10% школьников малых городов ВО.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7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354076"/>
            <a:ext cx="1674775" cy="482636"/>
          </a:xfrm>
          <a:prstGeom prst="rect">
            <a:avLst/>
          </a:prstGeom>
          <a:noFill/>
        </p:spPr>
      </p:pic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7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06" y="353187"/>
            <a:ext cx="1656945" cy="699549"/>
          </a:xfrm>
          <a:prstGeom prst="rect">
            <a:avLst/>
          </a:prstGeom>
        </p:spPr>
      </p:pic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685889" y="1346570"/>
            <a:ext cx="8110641" cy="4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0" indent="-1710" algn="ctr">
              <a:spcBef>
                <a:spcPct val="20000"/>
              </a:spcBef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планируете жить и работать в любом другом городе страны, включая столицы, только не там, </a:t>
            </a:r>
            <a:br>
              <a:rPr lang="ru-RU" sz="1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живете сейчас, то по какой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причине?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209202" y="373498"/>
            <a:ext cx="5289854" cy="55309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9307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Причины оттока молодежи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17250" y="5807017"/>
            <a:ext cx="8164464" cy="8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школьников Вологодской области главными причинами миграции, являются отсутствие карьерных перспектив, мало мест для досуга, недостаточный уровень зарплат, невозможность получения нужного образования.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Череповецкие школьники значительно реже отмечают все перечисленные причины, но гораздо чаще (42%)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говорят об экологических проблемах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города, как причине отъезда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695127"/>
              </p:ext>
            </p:extLst>
          </p:nvPr>
        </p:nvGraphicFramePr>
        <p:xfrm>
          <a:off x="812031" y="1880016"/>
          <a:ext cx="7628219" cy="3874011"/>
        </p:xfrm>
        <a:graphic>
          <a:graphicData uri="http://schemas.openxmlformats.org/drawingml/2006/table">
            <a:tbl>
              <a:tblPr/>
              <a:tblGrid>
                <a:gridCol w="5446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Череповец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моем городе/поселении мало перспектив для карьерного роста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Мало развлечений, мест для интересного досуга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Нет возможности для получения нужного мне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устраивает уровень зарплат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интереса, хочу посмотреть страну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Низкий уровень благоустройства (некрасивые дома, плохие дороги и т.д.)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Нет возможности устроиться на работу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Хочу удачно выйти замуж или жениться, в моем городе это маловероятно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Высокий уровень алкоголизма и наркомании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Плохо работает общественный транспорт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моем городе низкий уровень здравоохранения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Проблемы с приобретением жилья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Высокий уровень преступности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Плохая экологическая обстановка в городе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Другая причина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планирую уезжать из своего города /поселения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24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476672"/>
            <a:ext cx="1679073" cy="534870"/>
          </a:xfrm>
          <a:prstGeom prst="rect">
            <a:avLst/>
          </a:prstGeom>
          <a:noFill/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90865" y="5626452"/>
            <a:ext cx="8610216" cy="87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Мотивация выбора СПО связана с представлениями школьников, что СПО позволяет раньше стать самостоятельными – получить профессию и начать зарабатывать.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мотив больше выражен у школьников из районов.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Вологды и Череповца заметно чаще   выбор СПО объясняют  возможностью не сдавать ЕГЭ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8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055" y="404664"/>
            <a:ext cx="1656945" cy="690097"/>
          </a:xfrm>
          <a:prstGeom prst="rect">
            <a:avLst/>
          </a:prstGeom>
        </p:spPr>
      </p:pic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502097" y="1251158"/>
            <a:ext cx="8187749" cy="2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Вы </a:t>
            </a: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выбрали учреждение СПО (техникум</a:t>
            </a:r>
            <a:r>
              <a:rPr lang="ru-RU" sz="1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колледж, </a:t>
            </a: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училище) для продолжения образования?</a:t>
            </a:r>
            <a:endParaRPr lang="ru-RU" sz="13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081594" y="373498"/>
            <a:ext cx="5417462" cy="6380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стратегии старшеклассников</a:t>
            </a:r>
            <a:endParaRPr lang="ru-RU" altLang="ru-RU" sz="3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8996431"/>
              </p:ext>
            </p:extLst>
          </p:nvPr>
        </p:nvGraphicFramePr>
        <p:xfrm>
          <a:off x="0" y="1556792"/>
          <a:ext cx="4002468" cy="395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4782776"/>
              </p:ext>
            </p:extLst>
          </p:nvPr>
        </p:nvGraphicFramePr>
        <p:xfrm>
          <a:off x="4150065" y="1772816"/>
          <a:ext cx="4751016" cy="3624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079">
                  <a:extLst>
                    <a:ext uri="{9D8B030D-6E8A-4147-A177-3AD203B41FA5}">
                      <a16:colId xmlns:a16="http://schemas.microsoft.com/office/drawing/2014/main" xmlns="" val="302031466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23822867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413301222"/>
                    </a:ext>
                  </a:extLst>
                </a:gridCol>
                <a:gridCol w="740544">
                  <a:extLst>
                    <a:ext uri="{9D8B030D-6E8A-4147-A177-3AD203B41FA5}">
                      <a16:colId xmlns:a16="http://schemas.microsoft.com/office/drawing/2014/main" xmlns="" val="4046391877"/>
                    </a:ext>
                  </a:extLst>
                </a:gridCol>
                <a:gridCol w="679825">
                  <a:extLst>
                    <a:ext uri="{9D8B030D-6E8A-4147-A177-3AD203B41FA5}">
                      <a16:colId xmlns:a16="http://schemas.microsoft.com/office/drawing/2014/main" xmlns="" val="331293132"/>
                    </a:ext>
                  </a:extLst>
                </a:gridCol>
                <a:gridCol w="604456">
                  <a:extLst>
                    <a:ext uri="{9D8B030D-6E8A-4147-A177-3AD203B41FA5}">
                      <a16:colId xmlns:a16="http://schemas.microsoft.com/office/drawing/2014/main" xmlns="" val="2901536470"/>
                    </a:ext>
                  </a:extLst>
                </a:gridCol>
              </a:tblGrid>
              <a:tr h="387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 Череповца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0513287"/>
                  </a:ext>
                </a:extLst>
              </a:tr>
              <a:tr h="368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Череповец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школ Череповца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районов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386621"/>
                  </a:ext>
                </a:extLst>
              </a:tr>
              <a:tr h="324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получить востребованную профессию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784314"/>
                  </a:ext>
                </a:extLst>
              </a:tr>
              <a:tr h="478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Здесь хорошее обучение по профессии, которая нравится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388682"/>
                  </a:ext>
                </a:extLst>
              </a:tr>
              <a:tr h="290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избежать сдачу ЕГЭ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591302"/>
                  </a:ext>
                </a:extLst>
              </a:tr>
              <a:tr h="324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учреждение СПО проще поступить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016283"/>
                  </a:ext>
                </a:extLst>
              </a:tr>
              <a:tr h="324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Желание скорее стать самостоятельным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900923"/>
                  </a:ext>
                </a:extLst>
              </a:tr>
              <a:tr h="324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быстрее начать зарабатывать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257204"/>
                  </a:ext>
                </a:extLst>
              </a:tr>
              <a:tr h="324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Бесплатная или доступная оплата обучения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40746"/>
                  </a:ext>
                </a:extLst>
              </a:tr>
              <a:tr h="478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Поступить в ВУЗ легче после СПО, чем после 11 класса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9523" marB="0" anchor="ctr">
                    <a:solidFill>
                      <a:srgbClr val="88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979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9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astasia\Downloads\Шаблон презы ЧГУ\Pics\ЧГУ_лого_рус_гориз_прозрачныйdd фон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0866" y="354076"/>
            <a:ext cx="1729070" cy="482636"/>
          </a:xfrm>
          <a:prstGeom prst="rect">
            <a:avLst/>
          </a:prstGeom>
          <a:noFill/>
        </p:spPr>
      </p:pic>
      <p:sp>
        <p:nvSpPr>
          <p:cNvPr id="50" name="Номер слайда 4"/>
          <p:cNvSpPr txBox="1">
            <a:spLocks/>
          </p:cNvSpPr>
          <p:nvPr/>
        </p:nvSpPr>
        <p:spPr>
          <a:xfrm>
            <a:off x="8575998" y="6356467"/>
            <a:ext cx="568002" cy="365040"/>
          </a:xfrm>
          <a:prstGeom prst="rect">
            <a:avLst/>
          </a:prstGeom>
        </p:spPr>
        <p:txBody>
          <a:bodyPr vert="horz" lIns="98458" tIns="49229" rIns="98458" bIns="49229" rtlCol="0" anchor="ctr"/>
          <a:lstStyle/>
          <a:p>
            <a:pPr algn="r" defTabSz="984699">
              <a:defRPr/>
            </a:pPr>
            <a:fld id="{024C55D1-92A9-4B02-AD60-DEC4B6659F3A}" type="slidenum">
              <a:rPr lang="ru-RU" sz="1300" smtClean="0">
                <a:solidFill>
                  <a:schemeClr val="tx1">
                    <a:tint val="75000"/>
                  </a:schemeClr>
                </a:solidFill>
              </a:rPr>
              <a:pPr algn="r" defTabSz="984699">
                <a:defRPr/>
              </a:pPr>
              <a:t>9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055" y="332656"/>
            <a:ext cx="1656945" cy="741574"/>
          </a:xfrm>
          <a:prstGeom prst="rect">
            <a:avLst/>
          </a:prstGeom>
        </p:spPr>
      </p:pic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2483768" y="1340768"/>
            <a:ext cx="6233071" cy="2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0" indent="-1710" algn="ctr">
              <a:spcBef>
                <a:spcPct val="20000"/>
              </a:spcBef>
              <a:defRPr/>
            </a:pP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Вы собираетесь делать после окончания техникума, колледжа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241104" y="373498"/>
            <a:ext cx="5319629" cy="87671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76800" tIns="38400" rIns="76800" bIns="39307" numCol="1" anchor="ctr" anchorCtr="0" compatLnSpc="1">
            <a:prstTxWarp prst="textNoShape">
              <a:avLst/>
            </a:prstTxWarp>
          </a:bodyPr>
          <a:lstStyle/>
          <a:p>
            <a:pPr algn="ctr" defTabSz="7680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Планы после получения профессионального образования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865" y="1863172"/>
            <a:ext cx="1590440" cy="1637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394" y="4011051"/>
            <a:ext cx="1647911" cy="1722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148763" y="5194777"/>
            <a:ext cx="6427235" cy="12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Большинство школьников после окончания техникума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планируют работать – более 40%, еще около трети – работать и учиться</a:t>
            </a:r>
          </a:p>
          <a:p>
            <a:pPr algn="just">
              <a:buFont typeface="Wingdings" pitchFamily="2" charset="2"/>
              <a:buChar char="q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Студенты СПО более склонны сочетать работу и учебу – более 40%, просто работать планирует лишь каждый четвертый -25%, примерно столько же нацелены на учебу в ВУЗе очно – сразу (23%) или в отдаленной перспективе -11% 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013833"/>
              </p:ext>
            </p:extLst>
          </p:nvPr>
        </p:nvGraphicFramePr>
        <p:xfrm>
          <a:off x="2195736" y="1700808"/>
          <a:ext cx="6679997" cy="354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723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2959</Words>
  <Application>Microsoft Office PowerPoint</Application>
  <PresentationFormat>Экран (4:3)</PresentationFormat>
  <Paragraphs>961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Идентичность молодежи в дискурсе демографических проблем региона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Семейные ценности и миграционные настроения</vt:lpstr>
      <vt:lpstr>Слайд 12</vt:lpstr>
      <vt:lpstr>Слайд 13</vt:lpstr>
      <vt:lpstr>Результаты факторного анализа</vt:lpstr>
      <vt:lpstr>Факторные нагрузки после вращения</vt:lpstr>
      <vt:lpstr>Сумма положительных ответов «полностью ощущаю» и «скорее ощущаю» на вопрос:  «Оцените, по пятибалльной шкале, кем и в какой степени Вы ощущаете себя…»  (в зависимости от превалирующего типа идентичности, в процентах)</vt:lpstr>
      <vt:lpstr>Слайд 17</vt:lpstr>
      <vt:lpstr>Слайд 18</vt:lpstr>
      <vt:lpstr>Слайд 19</vt:lpstr>
      <vt:lpstr>Слайд 20</vt:lpstr>
      <vt:lpstr>Слайд 21</vt:lpstr>
      <vt:lpstr>Слайд 22</vt:lpstr>
      <vt:lpstr>Сумма позитивных ответов (4 и 5) по переменным первого фактора, в процентах</vt:lpstr>
      <vt:lpstr>Слайд 24</vt:lpstr>
      <vt:lpstr>Слайд 25</vt:lpstr>
      <vt:lpstr>Слайд 26</vt:lpstr>
      <vt:lpstr>Роли в семье, вариант ответа «полностью согласен»</vt:lpstr>
      <vt:lpstr>Слайд 28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Дом-9</dc:creator>
  <cp:lastModifiedBy>Дом-9</cp:lastModifiedBy>
  <cp:revision>42</cp:revision>
  <dcterms:created xsi:type="dcterms:W3CDTF">2024-06-08T05:41:02Z</dcterms:created>
  <dcterms:modified xsi:type="dcterms:W3CDTF">2024-07-02T12:29:40Z</dcterms:modified>
</cp:coreProperties>
</file>